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Lst>
  <p:sldSz cy="5143500" cx="9144000"/>
  <p:notesSz cx="6858000" cy="9144000"/>
  <p:embeddedFontLst>
    <p:embeddedFont>
      <p:font typeface="Raleway"/>
      <p:regular r:id="rId57"/>
      <p:bold r:id="rId58"/>
      <p:italic r:id="rId59"/>
      <p:boldItalic r:id="rId60"/>
    </p:embeddedFont>
    <p:embeddedFont>
      <p:font typeface="Arimo"/>
      <p:regular r:id="rId61"/>
      <p:bold r:id="rId62"/>
      <p:italic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65" roundtripDataSignature="AMtx7miDsQP9GhbF6nXhpqfEsNOaa76Sn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F1CE233-1834-4EB5-A5F6-42CCFEFA2333}">
  <a:tblStyle styleId="{5F1CE233-1834-4EB5-A5F6-42CCFEFA2333}"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27046DFB-C18B-4841-ADDD-6A4D5E29EBB2}" styleName="Table_1">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D3692300-F6BE-4372-94BE-5224809EB3A3}" styleName="Table_2">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CECE7"/>
          </a:solidFill>
        </a:fill>
      </a:tcStyle>
    </a:wholeTbl>
    <a:band1H>
      <a:tcTxStyle/>
      <a:tcStyle>
        <a:fill>
          <a:solidFill>
            <a:srgbClr val="F8D6CC"/>
          </a:solidFill>
        </a:fill>
      </a:tcStyle>
    </a:band1H>
    <a:band2H>
      <a:tcTxStyle/>
    </a:band2H>
    <a:band1V>
      <a:tcTxStyle/>
      <a:tcStyle>
        <a:fill>
          <a:solidFill>
            <a:srgbClr val="F8D6CC"/>
          </a:solidFill>
        </a:fill>
      </a:tcStyle>
    </a:band1V>
    <a:band2V>
      <a:tcTxStyle/>
    </a:band2V>
    <a:lastCol>
      <a:tcTxStyle b="on" i="off">
        <a:font>
          <a:latin typeface="Arial"/>
          <a:ea typeface="Arial"/>
          <a:cs typeface="Arial"/>
        </a:font>
        <a:schemeClr val="lt1"/>
      </a:tcTxStyle>
      <a:tcStyle>
        <a:fill>
          <a:solidFill>
            <a:schemeClr val="accent2"/>
          </a:solidFill>
        </a:fill>
      </a:tcStyle>
    </a:lastCol>
    <a:firstCol>
      <a:tcTxStyle b="on" i="off">
        <a:font>
          <a:latin typeface="Arial"/>
          <a:ea typeface="Arial"/>
          <a:cs typeface="Arial"/>
        </a:font>
        <a:schemeClr val="lt1"/>
      </a:tcTxStyle>
      <a:tcStyle>
        <a:fill>
          <a:solidFill>
            <a:schemeClr val="accent2"/>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2"/>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2"/>
          </a:solidFill>
        </a:fill>
      </a:tcStyle>
    </a:firstRow>
    <a:neCell>
      <a:tcTxStyle/>
    </a:neCell>
    <a:nwCell>
      <a:tcTxStyle/>
    </a:nwCell>
  </a:tblStyle>
  <a:tblStyle styleId="{3A5FE513-D719-46E6-8637-2B9EC5FCE1BB}" styleName="Table_3">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6E6E6"/>
          </a:solidFill>
        </a:fill>
      </a:tcStyle>
    </a:wholeTbl>
    <a:band1H>
      <a:tcTxStyle/>
      <a:tcStyle>
        <a:fill>
          <a:solidFill>
            <a:srgbClr val="CACACA"/>
          </a:solidFill>
        </a:fill>
      </a:tcStyle>
    </a:band1H>
    <a:band2H>
      <a:tcTxStyle/>
    </a:band2H>
    <a:band1V>
      <a:tcTxStyle/>
      <a:tcStyle>
        <a:fill>
          <a:solidFill>
            <a:srgbClr val="CACACA"/>
          </a:solidFill>
        </a:fill>
      </a:tcStyle>
    </a:band1V>
    <a:band2V>
      <a:tcTxStyle/>
    </a:band2V>
    <a:lastCol>
      <a:tcTxStyle b="on" i="off">
        <a:font>
          <a:latin typeface="Arial"/>
          <a:ea typeface="Arial"/>
          <a:cs typeface="Arial"/>
        </a:font>
        <a:schemeClr val="lt1"/>
      </a:tcTxStyle>
      <a:tcStyle>
        <a:fill>
          <a:solidFill>
            <a:schemeClr val="dk1"/>
          </a:solidFill>
        </a:fill>
      </a:tcStyle>
    </a:lastCol>
    <a:firstCol>
      <a:tcTxStyle b="on" i="off">
        <a:font>
          <a:latin typeface="Arial"/>
          <a:ea typeface="Arial"/>
          <a:cs typeface="Arial"/>
        </a:font>
        <a:schemeClr val="lt1"/>
      </a:tcTxStyle>
      <a:tcStyle>
        <a:fill>
          <a:solidFill>
            <a:schemeClr val="dk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dk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dk1"/>
          </a:solidFill>
        </a:fill>
      </a:tcStyle>
    </a:firstRow>
    <a:neCell>
      <a:tcTxStyle/>
    </a:neCell>
    <a:nwCell>
      <a:tcTxStyle/>
    </a:nwCell>
  </a:tblStyle>
  <a:tblStyle styleId="{9935AA93-C18C-46B5-874B-C153D1983AF0}" styleName="Table_4">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0F0F0"/>
          </a:solidFill>
        </a:fill>
      </a:tcStyle>
    </a:wholeTbl>
    <a:band1H>
      <a:tcTxStyle/>
      <a:tcStyle>
        <a:fill>
          <a:solidFill>
            <a:srgbClr val="E0E0E0"/>
          </a:solidFill>
        </a:fill>
      </a:tcStyle>
    </a:band1H>
    <a:band2H>
      <a:tcTxStyle/>
    </a:band2H>
    <a:band1V>
      <a:tcTxStyle/>
      <a:tcStyle>
        <a:fill>
          <a:solidFill>
            <a:srgbClr val="E0E0E0"/>
          </a:solidFill>
        </a:fill>
      </a:tcStyle>
    </a:band1V>
    <a:band2V>
      <a:tcTxStyle/>
    </a:band2V>
    <a:lastCol>
      <a:tcTxStyle b="on" i="off">
        <a:font>
          <a:latin typeface="Arial"/>
          <a:ea typeface="Arial"/>
          <a:cs typeface="Arial"/>
        </a:font>
        <a:schemeClr val="lt1"/>
      </a:tcTxStyle>
      <a:tcStyle>
        <a:fill>
          <a:solidFill>
            <a:schemeClr val="accent3"/>
          </a:solidFill>
        </a:fill>
      </a:tcStyle>
    </a:lastCol>
    <a:firstCol>
      <a:tcTxStyle b="on" i="off">
        <a:font>
          <a:latin typeface="Arial"/>
          <a:ea typeface="Arial"/>
          <a:cs typeface="Arial"/>
        </a:font>
        <a:schemeClr val="lt1"/>
      </a:tcTxStyle>
      <a:tcStyle>
        <a:fill>
          <a:solidFill>
            <a:schemeClr val="accent3"/>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3"/>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3"/>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rimo-bold.fntdata"/><Relationship Id="rId61" Type="http://schemas.openxmlformats.org/officeDocument/2006/relationships/font" Target="fonts/Arimo-regular.fntdata"/><Relationship Id="rId20" Type="http://schemas.openxmlformats.org/officeDocument/2006/relationships/slide" Target="slides/slide14.xml"/><Relationship Id="rId64" Type="http://schemas.openxmlformats.org/officeDocument/2006/relationships/font" Target="fonts/Arimo-boldItalic.fntdata"/><Relationship Id="rId63" Type="http://schemas.openxmlformats.org/officeDocument/2006/relationships/font" Target="fonts/Arimo-italic.fntdata"/><Relationship Id="rId22" Type="http://schemas.openxmlformats.org/officeDocument/2006/relationships/slide" Target="slides/slide16.xml"/><Relationship Id="rId21" Type="http://schemas.openxmlformats.org/officeDocument/2006/relationships/slide" Target="slides/slide15.xml"/><Relationship Id="rId65" Type="http://customschemas.google.com/relationships/presentationmetadata" Target="meta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Raleway-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Raleway-regular.fntdata"/><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Raleway-italic.fntdata"/><Relationship Id="rId14" Type="http://schemas.openxmlformats.org/officeDocument/2006/relationships/slide" Target="slides/slide8.xml"/><Relationship Id="rId58" Type="http://schemas.openxmlformats.org/officeDocument/2006/relationships/font" Target="fonts/Raleway-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0fb40e64d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0fb40e64d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105cb3a550_0_7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g1105cb3a550_0_7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105fd01689_4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1105fd01689_4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105cb3a550_0_7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g1105cb3a550_0_7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105cb3a550_0_7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g1105cb3a550_0_7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1076b86b56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g11076b86b56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1076b86b56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g11076b86b56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1076b86b56_0_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g11076b86b56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1076b86b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g11076b86b56_0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1076b86b56_0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g11076b86b56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1076b86b56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g11076b86b56_0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105cb3a550_0_6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g1105cb3a550_0_6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105cb3a550_0_7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g1105cb3a550_0_7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105fd01689_4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g1105fd01689_4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105fd01689_1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8" name="Google Shape;298;g1105fd01689_1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105fd01689_1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5" name="Google Shape;305;g1105fd01689_1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105fd01689_1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2" name="Google Shape;312;g1105fd01689_1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105fd01689_1_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9" name="Google Shape;319;g1105fd01689_1_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105fd01689_1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6" name="Google Shape;326;g1105fd01689_1_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 name="Google Shape;33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105cb3a550_0_6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1105cb3a550_0_6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 name="Google Shape;404;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105fd0168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g1105fd0168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105fd01689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g1105fd01689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105cb3a550_0_70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1105cb3a550_0_7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0fb40e64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10fb40e64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105cb3a550_0_69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g1105cb3a550_0_6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105cb3a550_0_7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g1105cb3a550_0_7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105cb3a550_0_7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g1105cb3a550_0_7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105cb3a550_0_7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g1105cb3a550_0_7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6"/>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6"/>
          <p:cNvSpPr txBox="1"/>
          <p:nvPr>
            <p:ph idx="1" type="subTitle"/>
          </p:nvPr>
        </p:nvSpPr>
        <p:spPr>
          <a:xfrm>
            <a:off x="1143000" y="2701528"/>
            <a:ext cx="6858000" cy="124182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14" name="Google Shape;14;p26"/>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26"/>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26"/>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5"/>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5"/>
          <p:cNvSpPr/>
          <p:nvPr>
            <p:ph idx="2" type="pic"/>
          </p:nvPr>
        </p:nvSpPr>
        <p:spPr>
          <a:xfrm>
            <a:off x="3887391" y="740569"/>
            <a:ext cx="4629150" cy="3655219"/>
          </a:xfrm>
          <a:prstGeom prst="rect">
            <a:avLst/>
          </a:prstGeom>
          <a:noFill/>
          <a:ln>
            <a:noFill/>
          </a:ln>
        </p:spPr>
      </p:sp>
      <p:sp>
        <p:nvSpPr>
          <p:cNvPr id="68" name="Google Shape;68;p35"/>
          <p:cNvSpPr txBox="1"/>
          <p:nvPr>
            <p:ph idx="1"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69" name="Google Shape;69;p35"/>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5"/>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35"/>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6"/>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36"/>
          <p:cNvSpPr txBox="1"/>
          <p:nvPr>
            <p:ph idx="1" type="body"/>
          </p:nvPr>
        </p:nvSpPr>
        <p:spPr>
          <a:xfrm rot="5400000">
            <a:off x="2940248" y="-942379"/>
            <a:ext cx="3263504"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5" name="Google Shape;75;p36"/>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6"/>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6"/>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7"/>
          <p:cNvSpPr txBox="1"/>
          <p:nvPr>
            <p:ph type="title"/>
          </p:nvPr>
        </p:nvSpPr>
        <p:spPr>
          <a:xfrm rot="5400000">
            <a:off x="5350073" y="1467446"/>
            <a:ext cx="4358879"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37"/>
          <p:cNvSpPr txBox="1"/>
          <p:nvPr>
            <p:ph idx="1" type="body"/>
          </p:nvPr>
        </p:nvSpPr>
        <p:spPr>
          <a:xfrm rot="5400000">
            <a:off x="1349573" y="-447079"/>
            <a:ext cx="4358879" cy="5800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1" name="Google Shape;81;p37"/>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37"/>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7"/>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90000"/>
              </a:lnSpc>
              <a:spcBef>
                <a:spcPts val="0"/>
              </a:spcBef>
              <a:spcAft>
                <a:spcPts val="0"/>
              </a:spcAft>
              <a:buClr>
                <a:schemeClr val="dk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 name="Google Shape;19;p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90000"/>
              </a:lnSpc>
              <a:spcBef>
                <a:spcPts val="0"/>
              </a:spcBef>
              <a:spcAft>
                <a:spcPts val="0"/>
              </a:spcAft>
              <a:buClr>
                <a:schemeClr val="dk1"/>
              </a:buClr>
              <a:buSzPts val="1800"/>
              <a:buChar char="●"/>
              <a:defRPr/>
            </a:lvl1pPr>
            <a:lvl2pPr indent="-317500" lvl="1" marL="914400" algn="l">
              <a:lnSpc>
                <a:spcPct val="90000"/>
              </a:lnSpc>
              <a:spcBef>
                <a:spcPts val="0"/>
              </a:spcBef>
              <a:spcAft>
                <a:spcPts val="0"/>
              </a:spcAft>
              <a:buClr>
                <a:schemeClr val="dk1"/>
              </a:buClr>
              <a:buSzPts val="1400"/>
              <a:buChar char="○"/>
              <a:defRPr/>
            </a:lvl2pPr>
            <a:lvl3pPr indent="-317500" lvl="2" marL="1371600" algn="l">
              <a:lnSpc>
                <a:spcPct val="90000"/>
              </a:lnSpc>
              <a:spcBef>
                <a:spcPts val="0"/>
              </a:spcBef>
              <a:spcAft>
                <a:spcPts val="0"/>
              </a:spcAft>
              <a:buClr>
                <a:schemeClr val="dk1"/>
              </a:buClr>
              <a:buSzPts val="1400"/>
              <a:buChar char="■"/>
              <a:defRPr/>
            </a:lvl3pPr>
            <a:lvl4pPr indent="-317500" lvl="3" marL="1828800" algn="l">
              <a:lnSpc>
                <a:spcPct val="90000"/>
              </a:lnSpc>
              <a:spcBef>
                <a:spcPts val="0"/>
              </a:spcBef>
              <a:spcAft>
                <a:spcPts val="0"/>
              </a:spcAft>
              <a:buClr>
                <a:schemeClr val="dk1"/>
              </a:buClr>
              <a:buSzPts val="1400"/>
              <a:buChar char="●"/>
              <a:defRPr/>
            </a:lvl4pPr>
            <a:lvl5pPr indent="-317500" lvl="4" marL="2286000" algn="l">
              <a:lnSpc>
                <a:spcPct val="90000"/>
              </a:lnSpc>
              <a:spcBef>
                <a:spcPts val="0"/>
              </a:spcBef>
              <a:spcAft>
                <a:spcPts val="0"/>
              </a:spcAft>
              <a:buClr>
                <a:schemeClr val="dk1"/>
              </a:buClr>
              <a:buSzPts val="1400"/>
              <a:buChar char="○"/>
              <a:defRPr/>
            </a:lvl5pPr>
            <a:lvl6pPr indent="-317500" lvl="5" marL="2743200" algn="l">
              <a:lnSpc>
                <a:spcPct val="90000"/>
              </a:lnSpc>
              <a:spcBef>
                <a:spcPts val="0"/>
              </a:spcBef>
              <a:spcAft>
                <a:spcPts val="0"/>
              </a:spcAft>
              <a:buClr>
                <a:schemeClr val="dk1"/>
              </a:buClr>
              <a:buSzPts val="1400"/>
              <a:buChar char="■"/>
              <a:defRPr/>
            </a:lvl6pPr>
            <a:lvl7pPr indent="-317500" lvl="6" marL="3200400" algn="l">
              <a:lnSpc>
                <a:spcPct val="90000"/>
              </a:lnSpc>
              <a:spcBef>
                <a:spcPts val="0"/>
              </a:spcBef>
              <a:spcAft>
                <a:spcPts val="0"/>
              </a:spcAft>
              <a:buClr>
                <a:schemeClr val="dk1"/>
              </a:buClr>
              <a:buSzPts val="1400"/>
              <a:buChar char="●"/>
              <a:defRPr/>
            </a:lvl7pPr>
            <a:lvl8pPr indent="-317500" lvl="7" marL="3657600" algn="l">
              <a:lnSpc>
                <a:spcPct val="90000"/>
              </a:lnSpc>
              <a:spcBef>
                <a:spcPts val="0"/>
              </a:spcBef>
              <a:spcAft>
                <a:spcPts val="0"/>
              </a:spcAft>
              <a:buClr>
                <a:schemeClr val="dk1"/>
              </a:buClr>
              <a:buSzPts val="1400"/>
              <a:buChar char="○"/>
              <a:defRPr/>
            </a:lvl8pPr>
            <a:lvl9pPr indent="-317500" lvl="8" marL="4114800" algn="l">
              <a:lnSpc>
                <a:spcPct val="90000"/>
              </a:lnSpc>
              <a:spcBef>
                <a:spcPts val="0"/>
              </a:spcBef>
              <a:spcAft>
                <a:spcPts val="0"/>
              </a:spcAft>
              <a:buClr>
                <a:schemeClr val="dk1"/>
              </a:buClr>
              <a:buSzPts val="1400"/>
              <a:buChar char="■"/>
              <a:defRPr/>
            </a:lvl9pPr>
          </a:lstStyle>
          <a:p/>
        </p:txBody>
      </p:sp>
      <p:sp>
        <p:nvSpPr>
          <p:cNvPr id="20" name="Google Shape;20;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8"/>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8"/>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4" name="Google Shape;24;p28"/>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8"/>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8"/>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9"/>
          <p:cNvSpPr txBox="1"/>
          <p:nvPr>
            <p:ph type="title"/>
          </p:nvPr>
        </p:nvSpPr>
        <p:spPr>
          <a:xfrm>
            <a:off x="623888" y="1282304"/>
            <a:ext cx="7886700" cy="213955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9"/>
          <p:cNvSpPr txBox="1"/>
          <p:nvPr>
            <p:ph idx="1" type="body"/>
          </p:nvPr>
        </p:nvSpPr>
        <p:spPr>
          <a:xfrm>
            <a:off x="623888" y="3442098"/>
            <a:ext cx="7886700" cy="112514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0" name="Google Shape;30;p29"/>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9"/>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9"/>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0"/>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30"/>
          <p:cNvSpPr txBox="1"/>
          <p:nvPr>
            <p:ph idx="1" type="body"/>
          </p:nvPr>
        </p:nvSpPr>
        <p:spPr>
          <a:xfrm>
            <a:off x="6286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36" name="Google Shape;36;p30"/>
          <p:cNvSpPr txBox="1"/>
          <p:nvPr>
            <p:ph idx="2" type="body"/>
          </p:nvPr>
        </p:nvSpPr>
        <p:spPr>
          <a:xfrm>
            <a:off x="46291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37" name="Google Shape;37;p30"/>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0"/>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0"/>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1"/>
          <p:cNvSpPr txBox="1"/>
          <p:nvPr>
            <p:ph type="title"/>
          </p:nvPr>
        </p:nvSpPr>
        <p:spPr>
          <a:xfrm>
            <a:off x="629841"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31"/>
          <p:cNvSpPr txBox="1"/>
          <p:nvPr>
            <p:ph idx="1" type="body"/>
          </p:nvPr>
        </p:nvSpPr>
        <p:spPr>
          <a:xfrm>
            <a:off x="629842" y="1260872"/>
            <a:ext cx="3868340"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43" name="Google Shape;43;p31"/>
          <p:cNvSpPr txBox="1"/>
          <p:nvPr>
            <p:ph idx="2" type="body"/>
          </p:nvPr>
        </p:nvSpPr>
        <p:spPr>
          <a:xfrm>
            <a:off x="629842" y="1878806"/>
            <a:ext cx="3868340"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4" name="Google Shape;44;p31"/>
          <p:cNvSpPr txBox="1"/>
          <p:nvPr>
            <p:ph idx="3" type="body"/>
          </p:nvPr>
        </p:nvSpPr>
        <p:spPr>
          <a:xfrm>
            <a:off x="4629150" y="1260872"/>
            <a:ext cx="3887391"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45" name="Google Shape;45;p31"/>
          <p:cNvSpPr txBox="1"/>
          <p:nvPr>
            <p:ph idx="4" type="body"/>
          </p:nvPr>
        </p:nvSpPr>
        <p:spPr>
          <a:xfrm>
            <a:off x="4629150" y="1878806"/>
            <a:ext cx="3887391"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6" name="Google Shape;46;p31"/>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31"/>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2"/>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2"/>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2"/>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2"/>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33"/>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33"/>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33"/>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4"/>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4"/>
          <p:cNvSpPr txBox="1"/>
          <p:nvPr>
            <p:ph idx="1" type="body"/>
          </p:nvPr>
        </p:nvSpPr>
        <p:spPr>
          <a:xfrm>
            <a:off x="3887391" y="740569"/>
            <a:ext cx="4629150" cy="3655219"/>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61" name="Google Shape;61;p34"/>
          <p:cNvSpPr txBox="1"/>
          <p:nvPr>
            <p:ph idx="2"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62" name="Google Shape;62;p34"/>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4"/>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4"/>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5"/>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25"/>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8" name="Google Shape;8;p25"/>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25"/>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25"/>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1.png"/><Relationship Id="rId4" Type="http://schemas.openxmlformats.org/officeDocument/2006/relationships/image" Target="../media/image3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4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3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3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41.png"/><Relationship Id="rId4" Type="http://schemas.openxmlformats.org/officeDocument/2006/relationships/image" Target="../media/image3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g10fb40e64d5_0_5"/>
          <p:cNvSpPr txBox="1"/>
          <p:nvPr>
            <p:ph type="ctrTitle"/>
          </p:nvPr>
        </p:nvSpPr>
        <p:spPr>
          <a:xfrm>
            <a:off x="940350" y="833575"/>
            <a:ext cx="7263300" cy="1790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b="1" lang="it" sz="3850"/>
              <a:t>Prediction of Patients in Intensive Care Units for Emilia-Romagna Region</a:t>
            </a:r>
            <a:endParaRPr b="1" sz="3850"/>
          </a:p>
        </p:txBody>
      </p:sp>
      <p:sp>
        <p:nvSpPr>
          <p:cNvPr id="89" name="Google Shape;89;g10fb40e64d5_0_5"/>
          <p:cNvSpPr txBox="1"/>
          <p:nvPr>
            <p:ph idx="1" type="subTitle"/>
          </p:nvPr>
        </p:nvSpPr>
        <p:spPr>
          <a:xfrm>
            <a:off x="1143000" y="2832628"/>
            <a:ext cx="6858000" cy="1241700"/>
          </a:xfrm>
          <a:prstGeom prst="rect">
            <a:avLst/>
          </a:prstGeom>
        </p:spPr>
        <p:txBody>
          <a:bodyPr anchorCtr="0" anchor="t" bIns="45700" lIns="91425" spcFirstLastPara="1" rIns="91425" wrap="square" tIns="45700">
            <a:noAutofit/>
          </a:bodyPr>
          <a:lstStyle/>
          <a:p>
            <a:pPr indent="0" lvl="0" marL="0" rtl="0" algn="ctr">
              <a:spcBef>
                <a:spcPts val="750"/>
              </a:spcBef>
              <a:spcAft>
                <a:spcPts val="0"/>
              </a:spcAft>
              <a:buNone/>
            </a:pPr>
            <a:r>
              <a:rPr lang="it" sz="2400"/>
              <a:t>Statistical Methods for Data Science</a:t>
            </a:r>
            <a:endParaRPr sz="2400"/>
          </a:p>
          <a:p>
            <a:pPr indent="0" lvl="0" marL="0" rtl="0" algn="ctr">
              <a:spcBef>
                <a:spcPts val="750"/>
              </a:spcBef>
              <a:spcAft>
                <a:spcPts val="0"/>
              </a:spcAft>
              <a:buNone/>
            </a:pPr>
            <a:r>
              <a:rPr lang="it" sz="2400"/>
              <a:t>DSSC</a:t>
            </a:r>
            <a:endParaRPr sz="2400"/>
          </a:p>
          <a:p>
            <a:pPr indent="0" lvl="0" marL="0" rtl="0" algn="ctr">
              <a:spcBef>
                <a:spcPts val="750"/>
              </a:spcBef>
              <a:spcAft>
                <a:spcPts val="0"/>
              </a:spcAft>
              <a:buNone/>
            </a:pPr>
            <a:r>
              <a:rPr lang="it" sz="2400"/>
              <a:t>A.A. 2021 - 2022</a:t>
            </a:r>
            <a:endParaRPr sz="2400"/>
          </a:p>
        </p:txBody>
      </p:sp>
      <p:sp>
        <p:nvSpPr>
          <p:cNvPr id="90" name="Google Shape;90;g10fb40e64d5_0_5"/>
          <p:cNvSpPr txBox="1"/>
          <p:nvPr/>
        </p:nvSpPr>
        <p:spPr>
          <a:xfrm>
            <a:off x="1879650" y="4487875"/>
            <a:ext cx="538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Calibri"/>
                <a:ea typeface="Calibri"/>
                <a:cs typeface="Calibri"/>
                <a:sym typeface="Calibri"/>
              </a:rPr>
              <a:t>Behrooz Nooshin - Bonaiuto Bruno - De Nardin Carlo - Moustafa Fatma</a:t>
            </a:r>
            <a:endParaRPr>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1105cb3a550_0_7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The Aim of </a:t>
            </a:r>
            <a:r>
              <a:rPr b="1" lang="it"/>
              <a:t>the R</a:t>
            </a:r>
            <a:r>
              <a:rPr b="1" lang="it">
                <a:latin typeface="Calibri"/>
                <a:ea typeface="Calibri"/>
                <a:cs typeface="Calibri"/>
                <a:sym typeface="Calibri"/>
              </a:rPr>
              <a:t>egression </a:t>
            </a:r>
            <a:r>
              <a:rPr b="1" lang="it"/>
              <a:t>M</a:t>
            </a:r>
            <a:r>
              <a:rPr b="1" lang="it">
                <a:latin typeface="Calibri"/>
                <a:ea typeface="Calibri"/>
                <a:cs typeface="Calibri"/>
                <a:sym typeface="Calibri"/>
              </a:rPr>
              <a:t>odelling</a:t>
            </a:r>
            <a:endParaRPr b="1">
              <a:latin typeface="Calibri"/>
              <a:ea typeface="Calibri"/>
              <a:cs typeface="Calibri"/>
              <a:sym typeface="Calibri"/>
            </a:endParaRPr>
          </a:p>
        </p:txBody>
      </p:sp>
      <p:sp>
        <p:nvSpPr>
          <p:cNvPr id="147" name="Google Shape;147;g1105cb3a550_0_746"/>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0"/>
              </a:spcAft>
              <a:buClr>
                <a:schemeClr val="dk1"/>
              </a:buClr>
              <a:buSzPts val="1600"/>
              <a:buChar char="●"/>
            </a:pPr>
            <a:r>
              <a:rPr b="1" lang="it" sz="1600">
                <a:solidFill>
                  <a:schemeClr val="dk1"/>
                </a:solidFill>
                <a:latin typeface="Calibri"/>
                <a:ea typeface="Calibri"/>
                <a:cs typeface="Calibri"/>
                <a:sym typeface="Calibri"/>
              </a:rPr>
              <a:t>Interpretation:</a:t>
            </a:r>
            <a:r>
              <a:rPr lang="it" sz="1600">
                <a:solidFill>
                  <a:schemeClr val="dk1"/>
                </a:solidFill>
                <a:latin typeface="Calibri"/>
                <a:ea typeface="Calibri"/>
                <a:cs typeface="Calibri"/>
                <a:sym typeface="Calibri"/>
              </a:rPr>
              <a:t> </a:t>
            </a:r>
            <a:endParaRPr sz="1600">
              <a:solidFill>
                <a:schemeClr val="dk1"/>
              </a:solidFill>
              <a:latin typeface="Calibri"/>
              <a:ea typeface="Calibri"/>
              <a:cs typeface="Calibri"/>
              <a:sym typeface="Calibri"/>
            </a:endParaRPr>
          </a:p>
          <a:p>
            <a:pPr indent="-330200" lvl="1" marL="914400" rtl="0" algn="just">
              <a:lnSpc>
                <a:spcPct val="105000"/>
              </a:lnSpc>
              <a:spcBef>
                <a:spcPts val="1000"/>
              </a:spcBef>
              <a:spcAft>
                <a:spcPts val="0"/>
              </a:spcAft>
              <a:buClr>
                <a:schemeClr val="dk1"/>
              </a:buClr>
              <a:buSzPts val="1600"/>
              <a:buChar char="○"/>
            </a:pPr>
            <a:r>
              <a:rPr lang="it" sz="1600">
                <a:solidFill>
                  <a:schemeClr val="dk1"/>
                </a:solidFill>
                <a:latin typeface="Calibri"/>
                <a:ea typeface="Calibri"/>
                <a:cs typeface="Calibri"/>
                <a:sym typeface="Calibri"/>
              </a:rPr>
              <a:t>Which covariates (x</a:t>
            </a:r>
            <a:r>
              <a:rPr baseline="-25000" lang="it" sz="1600">
                <a:solidFill>
                  <a:schemeClr val="dk1"/>
                </a:solidFill>
                <a:latin typeface="Calibri"/>
                <a:ea typeface="Calibri"/>
                <a:cs typeface="Calibri"/>
                <a:sym typeface="Calibri"/>
              </a:rPr>
              <a:t>i</a:t>
            </a:r>
            <a:r>
              <a:rPr lang="it" sz="1600">
                <a:solidFill>
                  <a:schemeClr val="dk1"/>
                </a:solidFill>
                <a:latin typeface="Calibri"/>
                <a:ea typeface="Calibri"/>
                <a:cs typeface="Calibri"/>
                <a:sym typeface="Calibri"/>
              </a:rPr>
              <a:t>) affect more the response variable (y)? How these covariates affect the response variable?</a:t>
            </a:r>
            <a:endParaRPr sz="1600">
              <a:solidFill>
                <a:schemeClr val="dk1"/>
              </a:solidFill>
              <a:latin typeface="Calibri"/>
              <a:ea typeface="Calibri"/>
              <a:cs typeface="Calibri"/>
              <a:sym typeface="Calibri"/>
            </a:endParaRPr>
          </a:p>
          <a:p>
            <a:pPr indent="-330200" lvl="0" marL="457200" rtl="0" algn="just">
              <a:lnSpc>
                <a:spcPct val="105000"/>
              </a:lnSpc>
              <a:spcBef>
                <a:spcPts val="1000"/>
              </a:spcBef>
              <a:spcAft>
                <a:spcPts val="0"/>
              </a:spcAft>
              <a:buClr>
                <a:schemeClr val="dk1"/>
              </a:buClr>
              <a:buSzPts val="1600"/>
              <a:buChar char="●"/>
            </a:pPr>
            <a:r>
              <a:rPr b="1" lang="it" sz="1600">
                <a:solidFill>
                  <a:schemeClr val="dk1"/>
                </a:solidFill>
                <a:latin typeface="Calibri"/>
                <a:ea typeface="Calibri"/>
                <a:cs typeface="Calibri"/>
                <a:sym typeface="Calibri"/>
              </a:rPr>
              <a:t>Prediction:</a:t>
            </a:r>
            <a:r>
              <a:rPr lang="it" sz="1600">
                <a:solidFill>
                  <a:schemeClr val="dk1"/>
                </a:solidFill>
                <a:latin typeface="Calibri"/>
                <a:ea typeface="Calibri"/>
                <a:cs typeface="Calibri"/>
                <a:sym typeface="Calibri"/>
              </a:rPr>
              <a:t> </a:t>
            </a:r>
            <a:endParaRPr sz="1600">
              <a:solidFill>
                <a:schemeClr val="dk1"/>
              </a:solidFill>
              <a:latin typeface="Calibri"/>
              <a:ea typeface="Calibri"/>
              <a:cs typeface="Calibri"/>
              <a:sym typeface="Calibri"/>
            </a:endParaRPr>
          </a:p>
          <a:p>
            <a:pPr indent="-330200" lvl="1" marL="914400" rtl="0" algn="just">
              <a:lnSpc>
                <a:spcPct val="105000"/>
              </a:lnSpc>
              <a:spcBef>
                <a:spcPts val="1000"/>
              </a:spcBef>
              <a:spcAft>
                <a:spcPts val="1000"/>
              </a:spcAft>
              <a:buClr>
                <a:schemeClr val="dk1"/>
              </a:buClr>
              <a:buSzPts val="1600"/>
              <a:buChar char="○"/>
            </a:pPr>
            <a:r>
              <a:rPr lang="it" sz="1600">
                <a:solidFill>
                  <a:schemeClr val="dk1"/>
                </a:solidFill>
                <a:latin typeface="Calibri"/>
                <a:ea typeface="Calibri"/>
                <a:cs typeface="Calibri"/>
                <a:sym typeface="Calibri"/>
              </a:rPr>
              <a:t>This models can provide a prediction of response variable which is a phenomenon of interest.</a:t>
            </a:r>
            <a:endParaRPr sz="1600">
              <a:solidFill>
                <a:schemeClr val="dk1"/>
              </a:solidFill>
              <a:latin typeface="Calibri"/>
              <a:ea typeface="Calibri"/>
              <a:cs typeface="Calibri"/>
              <a:sym typeface="Calibri"/>
            </a:endParaRPr>
          </a:p>
        </p:txBody>
      </p:sp>
      <p:sp>
        <p:nvSpPr>
          <p:cNvPr id="148" name="Google Shape;148;g1105cb3a550_0_746"/>
          <p:cNvSpPr/>
          <p:nvPr/>
        </p:nvSpPr>
        <p:spPr>
          <a:xfrm>
            <a:off x="4660289" y="2014627"/>
            <a:ext cx="2804100" cy="392400"/>
          </a:xfrm>
          <a:prstGeom prst="rect">
            <a:avLst/>
          </a:prstGeom>
          <a:blipFill rotWithShape="1">
            <a:blip r:embed="rId3">
              <a:alphaModFix/>
            </a:blip>
            <a:stretch>
              <a:fillRect b="-1469"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 sz="1400" u="none" cap="none" strike="noStrike">
                <a:latin typeface="Arial"/>
                <a:ea typeface="Arial"/>
                <a:cs typeface="Arial"/>
                <a:sym typeface="Arial"/>
              </a:rPr>
              <a:t>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
          <p:cNvSpPr txBox="1"/>
          <p:nvPr>
            <p:ph idx="1" type="body"/>
          </p:nvPr>
        </p:nvSpPr>
        <p:spPr>
          <a:xfrm>
            <a:off x="338110" y="1001589"/>
            <a:ext cx="8330400" cy="3753000"/>
          </a:xfrm>
          <a:prstGeom prst="rect">
            <a:avLst/>
          </a:prstGeom>
          <a:blipFill rotWithShape="1">
            <a:blip r:embed="rId3">
              <a:alphaModFix/>
            </a:blip>
            <a:stretch>
              <a:fillRect b="0" l="0" r="0" t="-2902"/>
            </a:stretch>
          </a:blipFill>
          <a:ln>
            <a:noFill/>
          </a:ln>
        </p:spPr>
        <p:txBody>
          <a:bodyPr anchorCtr="0" anchor="t" bIns="45700" lIns="91425" spcFirstLastPara="1" rIns="91425" wrap="square" tIns="45700">
            <a:normAutofit/>
          </a:bodyPr>
          <a:lstStyle/>
          <a:p>
            <a:pPr indent="-342900" lvl="0" marL="457200" rtl="0" algn="l">
              <a:lnSpc>
                <a:spcPct val="90000"/>
              </a:lnSpc>
              <a:spcBef>
                <a:spcPts val="750"/>
              </a:spcBef>
              <a:spcAft>
                <a:spcPts val="0"/>
              </a:spcAft>
              <a:buClr>
                <a:schemeClr val="dk1"/>
              </a:buClr>
              <a:buSzPts val="1800"/>
              <a:buChar char="•"/>
            </a:pPr>
            <a:r>
              <a:rPr lang="it"/>
              <a:t> </a:t>
            </a:r>
            <a:endParaRPr/>
          </a:p>
        </p:txBody>
      </p:sp>
      <p:pic>
        <p:nvPicPr>
          <p:cNvPr id="154" name="Google Shape;154;p2"/>
          <p:cNvPicPr preferRelativeResize="0"/>
          <p:nvPr/>
        </p:nvPicPr>
        <p:blipFill rotWithShape="1">
          <a:blip r:embed="rId4">
            <a:alphaModFix/>
          </a:blip>
          <a:srcRect b="39679" l="33929" r="34634" t="39844"/>
          <a:stretch/>
        </p:blipFill>
        <p:spPr>
          <a:xfrm>
            <a:off x="6197367" y="2988578"/>
            <a:ext cx="2231471" cy="975220"/>
          </a:xfrm>
          <a:prstGeom prst="rect">
            <a:avLst/>
          </a:prstGeom>
          <a:noFill/>
          <a:ln>
            <a:noFill/>
          </a:ln>
        </p:spPr>
      </p:pic>
      <p:sp>
        <p:nvSpPr>
          <p:cNvPr id="155" name="Google Shape;155;p2"/>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60606"/>
              <a:buNone/>
            </a:pPr>
            <a:r>
              <a:rPr b="1" lang="it">
                <a:solidFill>
                  <a:schemeClr val="dk1"/>
                </a:solidFill>
              </a:rPr>
              <a:t>Model selection</a:t>
            </a:r>
            <a:br>
              <a:rPr lang="it" sz="4000">
                <a:solidFill>
                  <a:srgbClr val="7030A0"/>
                </a:solidFill>
              </a:rPr>
            </a:b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graphicFrame>
        <p:nvGraphicFramePr>
          <p:cNvPr id="160" name="Google Shape;160;p3"/>
          <p:cNvGraphicFramePr/>
          <p:nvPr/>
        </p:nvGraphicFramePr>
        <p:xfrm>
          <a:off x="3135086" y="1190707"/>
          <a:ext cx="3000000" cy="3000000"/>
        </p:xfrm>
        <a:graphic>
          <a:graphicData uri="http://schemas.openxmlformats.org/drawingml/2006/table">
            <a:tbl>
              <a:tblPr bandRow="1" firstCol="1" firstRow="1">
                <a:noFill/>
                <a:tableStyleId>{27046DFB-C18B-4841-ADDD-6A4D5E29EBB2}</a:tableStyleId>
              </a:tblPr>
              <a:tblGrid>
                <a:gridCol w="1769300"/>
                <a:gridCol w="824225"/>
                <a:gridCol w="1314975"/>
              </a:tblGrid>
              <a:tr h="409525">
                <a:tc>
                  <a:txBody>
                    <a:bodyPr/>
                    <a:lstStyle/>
                    <a:p>
                      <a:pPr indent="0" lvl="0" marL="0" marR="0" rtl="0" algn="ctr">
                        <a:lnSpc>
                          <a:spcPct val="107000"/>
                        </a:lnSpc>
                        <a:spcBef>
                          <a:spcPts val="0"/>
                        </a:spcBef>
                        <a:spcAft>
                          <a:spcPts val="0"/>
                        </a:spcAft>
                        <a:buNone/>
                      </a:pPr>
                      <a:r>
                        <a:t/>
                      </a:r>
                      <a:endParaRPr sz="800" u="none" cap="none" strike="noStrike">
                        <a:solidFill>
                          <a:schemeClr val="lt1"/>
                        </a:solidFill>
                      </a:endParaRPr>
                    </a:p>
                    <a:p>
                      <a:pPr indent="0" lvl="0" marL="0" marR="0" rtl="0" algn="ctr">
                        <a:lnSpc>
                          <a:spcPct val="107000"/>
                        </a:lnSpc>
                        <a:spcBef>
                          <a:spcPts val="1200"/>
                        </a:spcBef>
                        <a:spcAft>
                          <a:spcPts val="0"/>
                        </a:spcAft>
                        <a:buNone/>
                      </a:pPr>
                      <a:r>
                        <a:rPr lang="it" sz="800" u="none" cap="none" strike="noStrike">
                          <a:solidFill>
                            <a:schemeClr val="lt1"/>
                          </a:solidFill>
                        </a:rPr>
                        <a:t>Variable Importance ( x )</a:t>
                      </a:r>
                      <a:endParaRPr/>
                    </a:p>
                    <a:p>
                      <a:pPr indent="0" lvl="0" marL="0" marR="0" rtl="0" algn="ctr">
                        <a:lnSpc>
                          <a:spcPct val="107000"/>
                        </a:lnSpc>
                        <a:spcBef>
                          <a:spcPts val="0"/>
                        </a:spcBef>
                        <a:spcAft>
                          <a:spcPts val="0"/>
                        </a:spcAft>
                        <a:buNone/>
                      </a:pPr>
                      <a:r>
                        <a:rPr lang="it" sz="800" u="none" cap="none" strike="noStrike">
                          <a:solidFill>
                            <a:schemeClr val="lt1"/>
                          </a:solidFill>
                        </a:rPr>
                        <a:t> </a:t>
                      </a:r>
                      <a:endParaRPr sz="800" u="none" cap="none" strike="noStrike">
                        <a:solidFill>
                          <a:schemeClr val="lt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lang="it" sz="800" u="none" cap="none" strike="noStrike">
                          <a:solidFill>
                            <a:schemeClr val="lt1"/>
                          </a:solidFill>
                        </a:rPr>
                        <a:t> </a:t>
                      </a:r>
                      <a:endParaRPr/>
                    </a:p>
                    <a:p>
                      <a:pPr indent="0" lvl="0" marL="0" marR="0" rtl="0" algn="ctr">
                        <a:lnSpc>
                          <a:spcPct val="107000"/>
                        </a:lnSpc>
                        <a:spcBef>
                          <a:spcPts val="0"/>
                        </a:spcBef>
                        <a:spcAft>
                          <a:spcPts val="0"/>
                        </a:spcAft>
                        <a:buNone/>
                      </a:pPr>
                      <a:r>
                        <a:rPr lang="it" sz="800" u="none" cap="none" strike="noStrike">
                          <a:solidFill>
                            <a:schemeClr val="lt1"/>
                          </a:solidFill>
                        </a:rPr>
                        <a:t>Pearson</a:t>
                      </a:r>
                      <a:endParaRPr/>
                    </a:p>
                    <a:p>
                      <a:pPr indent="0" lvl="0" marL="0" marR="0" rtl="0" algn="ctr">
                        <a:lnSpc>
                          <a:spcPct val="107000"/>
                        </a:lnSpc>
                        <a:spcBef>
                          <a:spcPts val="0"/>
                        </a:spcBef>
                        <a:spcAft>
                          <a:spcPts val="0"/>
                        </a:spcAft>
                        <a:buNone/>
                      </a:pPr>
                      <a:r>
                        <a:rPr lang="it" sz="800" u="none" cap="none" strike="noStrike">
                          <a:solidFill>
                            <a:schemeClr val="lt1"/>
                          </a:solidFill>
                        </a:rPr>
                        <a:t>Correlation</a:t>
                      </a:r>
                      <a:endParaRPr/>
                    </a:p>
                    <a:p>
                      <a:pPr indent="0" lvl="0" marL="0" marR="0" rtl="0" algn="ctr">
                        <a:lnSpc>
                          <a:spcPct val="107000"/>
                        </a:lnSpc>
                        <a:spcBef>
                          <a:spcPts val="0"/>
                        </a:spcBef>
                        <a:spcAft>
                          <a:spcPts val="0"/>
                        </a:spcAft>
                        <a:buNone/>
                      </a:pPr>
                      <a:r>
                        <a:rPr lang="it" sz="800" u="none" cap="none" strike="noStrike">
                          <a:solidFill>
                            <a:schemeClr val="lt1"/>
                          </a:solidFill>
                        </a:rPr>
                        <a:t> </a:t>
                      </a:r>
                      <a:endParaRPr sz="800" u="none" cap="none" strike="noStrike">
                        <a:solidFill>
                          <a:schemeClr val="lt1"/>
                        </a:solidFill>
                        <a:latin typeface="Calibri"/>
                        <a:ea typeface="Calibri"/>
                        <a:cs typeface="Calibri"/>
                        <a:sym typeface="Calibri"/>
                      </a:endParaRPr>
                    </a:p>
                  </a:txBody>
                  <a:tcPr marT="0" marB="0" marR="43375" marL="43375"/>
                </a:tc>
                <a:tc>
                  <a:txBody>
                    <a:bodyPr/>
                    <a:lstStyle/>
                    <a:p>
                      <a:pPr indent="0" lvl="0" marL="0" marR="0" rtl="0" algn="l">
                        <a:lnSpc>
                          <a:spcPct val="100000"/>
                        </a:lnSpc>
                        <a:spcBef>
                          <a:spcPts val="0"/>
                        </a:spcBef>
                        <a:spcAft>
                          <a:spcPts val="0"/>
                        </a:spcAft>
                        <a:buNone/>
                      </a:pPr>
                      <a:r>
                        <a:rPr lang="it" sz="800" u="none" cap="none" strike="noStrike">
                          <a:solidFill>
                            <a:schemeClr val="lt1"/>
                          </a:solidFill>
                        </a:rPr>
                        <a:t> </a:t>
                      </a:r>
                      <a:endParaRPr/>
                    </a:p>
                    <a:p>
                      <a:pPr indent="0" lvl="0" marL="0" marR="0" rtl="0" algn="l">
                        <a:lnSpc>
                          <a:spcPct val="100000"/>
                        </a:lnSpc>
                        <a:spcBef>
                          <a:spcPts val="0"/>
                        </a:spcBef>
                        <a:spcAft>
                          <a:spcPts val="0"/>
                        </a:spcAft>
                        <a:buNone/>
                      </a:pPr>
                      <a:r>
                        <a:t/>
                      </a:r>
                      <a:endParaRPr sz="800" u="none" cap="none" strike="noStrike">
                        <a:solidFill>
                          <a:schemeClr val="lt1"/>
                        </a:solidFill>
                      </a:endParaRPr>
                    </a:p>
                    <a:p>
                      <a:pPr indent="0" lvl="0" marL="0" marR="0" rtl="0" algn="ctr">
                        <a:lnSpc>
                          <a:spcPct val="100000"/>
                        </a:lnSpc>
                        <a:spcBef>
                          <a:spcPts val="0"/>
                        </a:spcBef>
                        <a:spcAft>
                          <a:spcPts val="0"/>
                        </a:spcAft>
                        <a:buNone/>
                      </a:pPr>
                      <a:r>
                        <a:rPr lang="it" sz="800" u="none" cap="none" strike="noStrike">
                          <a:solidFill>
                            <a:schemeClr val="lt1"/>
                          </a:solidFill>
                        </a:rPr>
                        <a:t> Adjusted R-squared</a:t>
                      </a:r>
                      <a:endParaRPr sz="800" u="none" cap="none" strike="noStrike">
                        <a:solidFill>
                          <a:schemeClr val="lt1"/>
                        </a:solidFill>
                        <a:latin typeface="Calibri"/>
                        <a:ea typeface="Calibri"/>
                        <a:cs typeface="Calibri"/>
                        <a:sym typeface="Calibri"/>
                      </a:endParaRPr>
                    </a:p>
                  </a:txBody>
                  <a:tcPr marT="0" marB="0" marR="43375" marL="43375"/>
                </a:tc>
              </a:tr>
              <a:tr h="319600">
                <a:tc>
                  <a:txBody>
                    <a:bodyPr/>
                    <a:lstStyle/>
                    <a:p>
                      <a:pPr indent="0" lvl="0" marL="0" marR="0" rtl="0" algn="l">
                        <a:lnSpc>
                          <a:spcPct val="107000"/>
                        </a:lnSpc>
                        <a:spcBef>
                          <a:spcPts val="0"/>
                        </a:spcBef>
                        <a:spcAft>
                          <a:spcPts val="0"/>
                        </a:spcAft>
                        <a:buClr>
                          <a:srgbClr val="000000"/>
                        </a:buClr>
                        <a:buSzPts val="800"/>
                        <a:buFont typeface="Arial"/>
                        <a:buNone/>
                      </a:pPr>
                      <a:r>
                        <a:rPr lang="it" sz="800" u="none" cap="none" strike="noStrike">
                          <a:solidFill>
                            <a:schemeClr val="dk1"/>
                          </a:solidFill>
                        </a:rPr>
                        <a:t> </a:t>
                      </a:r>
                      <a:endParaRPr/>
                    </a:p>
                    <a:p>
                      <a:pPr indent="0" lvl="0" marL="0" marR="0" rtl="0" algn="l">
                        <a:lnSpc>
                          <a:spcPct val="107000"/>
                        </a:lnSpc>
                        <a:spcBef>
                          <a:spcPts val="0"/>
                        </a:spcBef>
                        <a:spcAft>
                          <a:spcPts val="0"/>
                        </a:spcAft>
                        <a:buClr>
                          <a:srgbClr val="000000"/>
                        </a:buClr>
                        <a:buSzPts val="800"/>
                        <a:buFont typeface="Arial"/>
                        <a:buNone/>
                      </a:pPr>
                      <a:r>
                        <a:rPr lang="it" sz="800" u="none" cap="none" strike="noStrike">
                          <a:solidFill>
                            <a:schemeClr val="dk1"/>
                          </a:solidFill>
                        </a:rPr>
                        <a:t>1. patients_hospitalized</a:t>
                      </a:r>
                      <a:endParaRPr sz="800" u="none" cap="none" strike="noStrike">
                        <a:solidFill>
                          <a:schemeClr val="dk1"/>
                        </a:solidFill>
                      </a:endParaRPr>
                    </a:p>
                    <a:p>
                      <a:pPr indent="0" lvl="0" marL="0" marR="0" rtl="0" algn="l">
                        <a:lnSpc>
                          <a:spcPct val="107000"/>
                        </a:lnSpc>
                        <a:spcBef>
                          <a:spcPts val="0"/>
                        </a:spcBef>
                        <a:spcAft>
                          <a:spcPts val="0"/>
                        </a:spcAft>
                        <a:buClr>
                          <a:srgbClr val="000000"/>
                        </a:buClr>
                        <a:buSzPts val="800"/>
                        <a:buFont typeface="Arial"/>
                        <a:buNone/>
                      </a:pPr>
                      <a:r>
                        <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t/>
                      </a:r>
                      <a:endParaRPr b="1" sz="800" u="none" cap="none" strike="noStrike">
                        <a:solidFill>
                          <a:schemeClr val="dk1"/>
                        </a:solidFill>
                      </a:endParaRPr>
                    </a:p>
                    <a:p>
                      <a:pPr indent="0" lvl="0" marL="0" marR="0" rtl="0" algn="ctr">
                        <a:lnSpc>
                          <a:spcPct val="107000"/>
                        </a:lnSpc>
                        <a:spcBef>
                          <a:spcPts val="0"/>
                        </a:spcBef>
                        <a:spcAft>
                          <a:spcPts val="0"/>
                        </a:spcAft>
                        <a:buNone/>
                      </a:pPr>
                      <a:r>
                        <a:rPr b="1" lang="it" sz="800" u="none" cap="none" strike="noStrike">
                          <a:solidFill>
                            <a:schemeClr val="dk1"/>
                          </a:solidFill>
                        </a:rPr>
                        <a:t>0.97</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t/>
                      </a:r>
                      <a:endParaRPr b="1" sz="800" u="none" cap="none" strike="noStrike">
                        <a:solidFill>
                          <a:schemeClr val="dk1"/>
                        </a:solidFill>
                      </a:endParaRPr>
                    </a:p>
                    <a:p>
                      <a:pPr indent="0" lvl="0" marL="0" marR="0" rtl="0" algn="ctr">
                        <a:lnSpc>
                          <a:spcPct val="107000"/>
                        </a:lnSpc>
                        <a:spcBef>
                          <a:spcPts val="0"/>
                        </a:spcBef>
                        <a:spcAft>
                          <a:spcPts val="0"/>
                        </a:spcAft>
                        <a:buNone/>
                      </a:pPr>
                      <a:r>
                        <a:rPr b="1" lang="it" sz="800" u="none" cap="none" strike="noStrike">
                          <a:solidFill>
                            <a:schemeClr val="dk1"/>
                          </a:solidFill>
                        </a:rPr>
                        <a:t>0.9322  </a:t>
                      </a:r>
                      <a:endParaRPr b="1" sz="800" u="none" cap="none" strike="noStrike">
                        <a:solidFill>
                          <a:schemeClr val="dk1"/>
                        </a:solidFill>
                        <a:latin typeface="Calibri"/>
                        <a:ea typeface="Calibri"/>
                        <a:cs typeface="Calibri"/>
                        <a:sym typeface="Calibri"/>
                      </a:endParaRPr>
                    </a:p>
                  </a:txBody>
                  <a:tcPr marT="0" marB="0" marR="43375" marL="43375"/>
                </a:tc>
              </a:tr>
              <a:tr h="294125">
                <a:tc>
                  <a:txBody>
                    <a:bodyPr/>
                    <a:lstStyle/>
                    <a:p>
                      <a:pPr indent="0" lvl="0" marL="0" marR="0" rtl="0" algn="l">
                        <a:lnSpc>
                          <a:spcPct val="107000"/>
                        </a:lnSpc>
                        <a:spcBef>
                          <a:spcPts val="0"/>
                        </a:spcBef>
                        <a:spcAft>
                          <a:spcPts val="0"/>
                        </a:spcAft>
                        <a:buNone/>
                      </a:pPr>
                      <a:r>
                        <a:rPr lang="it" sz="800" u="none" cap="none" strike="noStrike">
                          <a:solidFill>
                            <a:schemeClr val="dk1"/>
                          </a:solidFill>
                        </a:rPr>
                        <a:t>2. total_patients_hospitalized</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0.97</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0.9419  </a:t>
                      </a:r>
                      <a:endParaRPr b="1" sz="800" u="none" cap="none" strike="noStrike">
                        <a:solidFill>
                          <a:schemeClr val="dk1"/>
                        </a:solidFill>
                        <a:latin typeface="Calibri"/>
                        <a:ea typeface="Calibri"/>
                        <a:cs typeface="Calibri"/>
                        <a:sym typeface="Calibri"/>
                      </a:endParaRPr>
                    </a:p>
                  </a:txBody>
                  <a:tcPr marT="0" marB="0" marR="43375" marL="43375"/>
                </a:tc>
              </a:tr>
              <a:tr h="269075">
                <a:tc>
                  <a:txBody>
                    <a:bodyPr/>
                    <a:lstStyle/>
                    <a:p>
                      <a:pPr indent="0" lvl="0" marL="0" marR="0" rtl="0" algn="l">
                        <a:lnSpc>
                          <a:spcPct val="107000"/>
                        </a:lnSpc>
                        <a:spcBef>
                          <a:spcPts val="0"/>
                        </a:spcBef>
                        <a:spcAft>
                          <a:spcPts val="0"/>
                        </a:spcAft>
                        <a:buNone/>
                      </a:pPr>
                      <a:r>
                        <a:rPr lang="it" sz="800" u="none" cap="none" strike="noStrike">
                          <a:solidFill>
                            <a:schemeClr val="dk1"/>
                          </a:solidFill>
                        </a:rPr>
                        <a:t>3. home_confinement</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0.95</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0.9062</a:t>
                      </a:r>
                      <a:endParaRPr/>
                    </a:p>
                    <a:p>
                      <a:pPr indent="0" lvl="0" marL="0" marR="0" rtl="0" algn="ctr">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latin typeface="Calibri"/>
                        <a:ea typeface="Calibri"/>
                        <a:cs typeface="Calibri"/>
                        <a:sym typeface="Calibri"/>
                      </a:endParaRPr>
                    </a:p>
                  </a:txBody>
                  <a:tcPr marT="0" marB="0" marR="43375" marL="43375"/>
                </a:tc>
              </a:tr>
              <a:tr h="269075">
                <a:tc>
                  <a:txBody>
                    <a:bodyPr/>
                    <a:lstStyle/>
                    <a:p>
                      <a:pPr indent="0" lvl="0" marL="0" marR="0" rtl="0" algn="l">
                        <a:lnSpc>
                          <a:spcPct val="107000"/>
                        </a:lnSpc>
                        <a:spcBef>
                          <a:spcPts val="0"/>
                        </a:spcBef>
                        <a:spcAft>
                          <a:spcPts val="0"/>
                        </a:spcAft>
                        <a:buNone/>
                      </a:pPr>
                      <a:r>
                        <a:rPr lang="it" sz="800" u="none" cap="none" strike="noStrike">
                          <a:solidFill>
                            <a:schemeClr val="dk1"/>
                          </a:solidFill>
                        </a:rPr>
                        <a:t>4. positive</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0.95</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0.9092</a:t>
                      </a:r>
                      <a:endParaRPr/>
                    </a:p>
                    <a:p>
                      <a:pPr indent="0" lvl="0" marL="0" marR="0" rtl="0" algn="ctr">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latin typeface="Calibri"/>
                        <a:ea typeface="Calibri"/>
                        <a:cs typeface="Calibri"/>
                        <a:sym typeface="Calibri"/>
                      </a:endParaRPr>
                    </a:p>
                  </a:txBody>
                  <a:tcPr marT="0" marB="0" marR="43375" marL="43375"/>
                </a:tc>
              </a:tr>
              <a:tr h="269075">
                <a:tc>
                  <a:txBody>
                    <a:bodyPr/>
                    <a:lstStyle/>
                    <a:p>
                      <a:pPr indent="0" lvl="0" marL="0" marR="0" rtl="0" algn="l">
                        <a:lnSpc>
                          <a:spcPct val="107000"/>
                        </a:lnSpc>
                        <a:spcBef>
                          <a:spcPts val="0"/>
                        </a:spcBef>
                        <a:spcAft>
                          <a:spcPts val="0"/>
                        </a:spcAft>
                        <a:buNone/>
                      </a:pPr>
                      <a:r>
                        <a:rPr lang="it" sz="800" u="none" cap="none" strike="noStrike">
                          <a:solidFill>
                            <a:schemeClr val="dk1"/>
                          </a:solidFill>
                        </a:rPr>
                        <a:t>5. new_positive</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0.76</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0.5941</a:t>
                      </a:r>
                      <a:endParaRPr/>
                    </a:p>
                    <a:p>
                      <a:pPr indent="0" lvl="0" marL="0" marR="0" rtl="0" algn="ctr">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latin typeface="Calibri"/>
                        <a:ea typeface="Calibri"/>
                        <a:cs typeface="Calibri"/>
                        <a:sym typeface="Calibri"/>
                      </a:endParaRPr>
                    </a:p>
                  </a:txBody>
                  <a:tcPr marT="0" marB="0" marR="43375" marL="43375"/>
                </a:tc>
              </a:tr>
              <a:tr h="269075">
                <a:tc>
                  <a:txBody>
                    <a:bodyPr/>
                    <a:lstStyle/>
                    <a:p>
                      <a:pPr indent="0" lvl="0" marL="0" marR="0" rtl="0" algn="l">
                        <a:lnSpc>
                          <a:spcPct val="107000"/>
                        </a:lnSpc>
                        <a:spcBef>
                          <a:spcPts val="0"/>
                        </a:spcBef>
                        <a:spcAft>
                          <a:spcPts val="0"/>
                        </a:spcAft>
                        <a:buNone/>
                      </a:pPr>
                      <a:r>
                        <a:rPr lang="it" sz="800" u="none" cap="none" strike="noStrike">
                          <a:solidFill>
                            <a:schemeClr val="dk1"/>
                          </a:solidFill>
                        </a:rPr>
                        <a:t>6. total_people_tested</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0.72</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0.6675</a:t>
                      </a:r>
                      <a:endParaRPr b="1" sz="800" u="none" cap="none" strike="noStrike">
                        <a:solidFill>
                          <a:schemeClr val="dk1"/>
                        </a:solidFill>
                        <a:latin typeface="Calibri"/>
                        <a:ea typeface="Calibri"/>
                        <a:cs typeface="Calibri"/>
                        <a:sym typeface="Calibri"/>
                      </a:endParaRPr>
                    </a:p>
                  </a:txBody>
                  <a:tcPr marT="0" marB="0" marR="43375" marL="43375"/>
                </a:tc>
              </a:tr>
              <a:tr h="269075">
                <a:tc>
                  <a:txBody>
                    <a:bodyPr/>
                    <a:lstStyle/>
                    <a:p>
                      <a:pPr indent="0" lvl="0" marL="0" marR="0" rtl="0" algn="l">
                        <a:lnSpc>
                          <a:spcPct val="107000"/>
                        </a:lnSpc>
                        <a:spcBef>
                          <a:spcPts val="0"/>
                        </a:spcBef>
                        <a:spcAft>
                          <a:spcPts val="0"/>
                        </a:spcAft>
                        <a:buNone/>
                      </a:pPr>
                      <a:r>
                        <a:rPr lang="it" sz="800" u="none" cap="none" strike="noStrike">
                          <a:solidFill>
                            <a:schemeClr val="dk1"/>
                          </a:solidFill>
                        </a:rPr>
                        <a:t>7. total_cases</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0.64</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0.5439</a:t>
                      </a:r>
                      <a:endParaRPr/>
                    </a:p>
                    <a:p>
                      <a:pPr indent="0" lvl="0" marL="0" marR="0" rtl="0" algn="ctr">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latin typeface="Calibri"/>
                        <a:ea typeface="Calibri"/>
                        <a:cs typeface="Calibri"/>
                        <a:sym typeface="Calibri"/>
                      </a:endParaRPr>
                    </a:p>
                  </a:txBody>
                  <a:tcPr marT="0" marB="0" marR="43375" marL="43375"/>
                </a:tc>
              </a:tr>
              <a:tr h="269075">
                <a:tc>
                  <a:txBody>
                    <a:bodyPr/>
                    <a:lstStyle/>
                    <a:p>
                      <a:pPr indent="0" lvl="0" marL="0" marR="0" rtl="0" algn="l">
                        <a:lnSpc>
                          <a:spcPct val="107000"/>
                        </a:lnSpc>
                        <a:spcBef>
                          <a:spcPts val="0"/>
                        </a:spcBef>
                        <a:spcAft>
                          <a:spcPts val="0"/>
                        </a:spcAft>
                        <a:buNone/>
                      </a:pPr>
                      <a:r>
                        <a:rPr lang="it" sz="800" u="none" cap="none" strike="noStrike">
                          <a:solidFill>
                            <a:schemeClr val="dk1"/>
                          </a:solidFill>
                        </a:rPr>
                        <a:t>8. tests_performed</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0.63</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0.5818</a:t>
                      </a:r>
                      <a:endParaRPr/>
                    </a:p>
                    <a:p>
                      <a:pPr indent="0" lvl="0" marL="0" marR="0" rtl="0" algn="ctr">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latin typeface="Calibri"/>
                        <a:ea typeface="Calibri"/>
                        <a:cs typeface="Calibri"/>
                        <a:sym typeface="Calibri"/>
                      </a:endParaRPr>
                    </a:p>
                  </a:txBody>
                  <a:tcPr marT="0" marB="0" marR="43375" marL="43375"/>
                </a:tc>
              </a:tr>
              <a:tr h="269075">
                <a:tc>
                  <a:txBody>
                    <a:bodyPr/>
                    <a:lstStyle/>
                    <a:p>
                      <a:pPr indent="0" lvl="0" marL="0" marR="0" rtl="0" algn="l">
                        <a:lnSpc>
                          <a:spcPct val="107000"/>
                        </a:lnSpc>
                        <a:spcBef>
                          <a:spcPts val="0"/>
                        </a:spcBef>
                        <a:spcAft>
                          <a:spcPts val="0"/>
                        </a:spcAft>
                        <a:buNone/>
                      </a:pPr>
                      <a:r>
                        <a:rPr lang="it" sz="800" u="none" cap="none" strike="noStrike">
                          <a:solidFill>
                            <a:schemeClr val="dk1"/>
                          </a:solidFill>
                        </a:rPr>
                        <a:t>9. death</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0.49</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0.3435</a:t>
                      </a:r>
                      <a:endParaRPr/>
                    </a:p>
                    <a:p>
                      <a:pPr indent="0" lvl="0" marL="0" marR="0" rtl="0" algn="ctr">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latin typeface="Calibri"/>
                        <a:ea typeface="Calibri"/>
                        <a:cs typeface="Calibri"/>
                        <a:sym typeface="Calibri"/>
                      </a:endParaRPr>
                    </a:p>
                  </a:txBody>
                  <a:tcPr marT="0" marB="0" marR="43375" marL="43375"/>
                </a:tc>
              </a:tr>
              <a:tr h="269075">
                <a:tc>
                  <a:txBody>
                    <a:bodyPr/>
                    <a:lstStyle/>
                    <a:p>
                      <a:pPr indent="0" lvl="0" marL="0" marR="0" rtl="0" algn="l">
                        <a:lnSpc>
                          <a:spcPct val="107000"/>
                        </a:lnSpc>
                        <a:spcBef>
                          <a:spcPts val="0"/>
                        </a:spcBef>
                        <a:spcAft>
                          <a:spcPts val="0"/>
                        </a:spcAft>
                        <a:buNone/>
                      </a:pPr>
                      <a:r>
                        <a:rPr lang="it" sz="800" u="none" cap="none" strike="noStrike">
                          <a:solidFill>
                            <a:schemeClr val="dk1"/>
                          </a:solidFill>
                        </a:rPr>
                        <a:t>10. recovered</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0.40</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0.2471</a:t>
                      </a:r>
                      <a:endParaRPr b="1" sz="800" u="none" cap="none" strike="noStrike">
                        <a:solidFill>
                          <a:schemeClr val="dk1"/>
                        </a:solidFill>
                        <a:latin typeface="Calibri"/>
                        <a:ea typeface="Calibri"/>
                        <a:cs typeface="Calibri"/>
                        <a:sym typeface="Calibri"/>
                      </a:endParaRPr>
                    </a:p>
                  </a:txBody>
                  <a:tcPr marT="0" marB="0" marR="43375" marL="43375"/>
                </a:tc>
              </a:tr>
              <a:tr h="269075">
                <a:tc>
                  <a:txBody>
                    <a:bodyPr/>
                    <a:lstStyle/>
                    <a:p>
                      <a:pPr indent="0" lvl="0" marL="0" marR="0" rtl="0" algn="l">
                        <a:lnSpc>
                          <a:spcPct val="107000"/>
                        </a:lnSpc>
                        <a:spcBef>
                          <a:spcPts val="0"/>
                        </a:spcBef>
                        <a:spcAft>
                          <a:spcPts val="0"/>
                        </a:spcAft>
                        <a:buNone/>
                      </a:pPr>
                      <a:r>
                        <a:rPr lang="it" sz="800" u="none" cap="none" strike="noStrike">
                          <a:solidFill>
                            <a:schemeClr val="dk1"/>
                          </a:solidFill>
                        </a:rPr>
                        <a:t>11. color</a:t>
                      </a:r>
                      <a:endParaRPr/>
                    </a:p>
                    <a:p>
                      <a:pPr indent="0" lvl="0" marL="0" marR="0" rtl="0" algn="l">
                        <a:lnSpc>
                          <a:spcPct val="107000"/>
                        </a:lnSpc>
                        <a:spcBef>
                          <a:spcPts val="0"/>
                        </a:spcBef>
                        <a:spcAft>
                          <a:spcPts val="0"/>
                        </a:spcAft>
                        <a:buNone/>
                      </a:pPr>
                      <a:r>
                        <a:rPr lang="it" sz="800" u="none" cap="none" strike="noStrike">
                          <a:solidFill>
                            <a:schemeClr val="dk1"/>
                          </a:solidFill>
                        </a:rPr>
                        <a:t> </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-0.375</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0.006336</a:t>
                      </a:r>
                      <a:endParaRPr/>
                    </a:p>
                    <a:p>
                      <a:pPr indent="0" lvl="0" marL="0" marR="0" rtl="0" algn="ctr">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latin typeface="Calibri"/>
                        <a:ea typeface="Calibri"/>
                        <a:cs typeface="Calibri"/>
                        <a:sym typeface="Calibri"/>
                      </a:endParaRPr>
                    </a:p>
                  </a:txBody>
                  <a:tcPr marT="0" marB="0" marR="43375" marL="43375"/>
                </a:tc>
              </a:tr>
              <a:tr h="269075">
                <a:tc>
                  <a:txBody>
                    <a:bodyPr/>
                    <a:lstStyle/>
                    <a:p>
                      <a:pPr indent="0" lvl="0" marL="0" marR="0" rtl="0" algn="l">
                        <a:lnSpc>
                          <a:spcPct val="107000"/>
                        </a:lnSpc>
                        <a:spcBef>
                          <a:spcPts val="0"/>
                        </a:spcBef>
                        <a:spcAft>
                          <a:spcPts val="0"/>
                        </a:spcAft>
                        <a:buNone/>
                      </a:pPr>
                      <a:r>
                        <a:rPr lang="it" sz="800" u="none" cap="none" strike="noStrike">
                          <a:solidFill>
                            <a:schemeClr val="dk1"/>
                          </a:solidFill>
                        </a:rPr>
                        <a:t>12. positive_variation</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a:t>
                      </a:r>
                      <a:endParaRPr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-0.9</a:t>
                      </a:r>
                      <a:endParaRPr b="1" sz="800" u="none" cap="none" strike="noStrike">
                        <a:solidFill>
                          <a:schemeClr val="dk1"/>
                        </a:solidFill>
                        <a:latin typeface="Calibri"/>
                        <a:ea typeface="Calibri"/>
                        <a:cs typeface="Calibri"/>
                        <a:sym typeface="Calibri"/>
                      </a:endParaRPr>
                    </a:p>
                  </a:txBody>
                  <a:tcPr marT="0" marB="0" marR="43375" marL="43375"/>
                </a:tc>
                <a:tc>
                  <a:txBody>
                    <a:bodyPr/>
                    <a:lstStyle/>
                    <a:p>
                      <a:pPr indent="0" lvl="0" marL="0" marR="0" rtl="0" algn="ctr">
                        <a:lnSpc>
                          <a:spcPct val="107000"/>
                        </a:lnSpc>
                        <a:spcBef>
                          <a:spcPts val="0"/>
                        </a:spcBef>
                        <a:spcAft>
                          <a:spcPts val="0"/>
                        </a:spcAft>
                        <a:buNone/>
                      </a:pPr>
                      <a:r>
                        <a:rPr b="1" lang="it" sz="800" u="none" cap="none" strike="noStrike">
                          <a:solidFill>
                            <a:schemeClr val="dk1"/>
                          </a:solidFill>
                        </a:rPr>
                        <a:t>0.001045</a:t>
                      </a:r>
                      <a:endParaRPr/>
                    </a:p>
                    <a:p>
                      <a:pPr indent="0" lvl="0" marL="0" marR="0" rtl="0" algn="ctr">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latin typeface="Calibri"/>
                        <a:ea typeface="Calibri"/>
                        <a:cs typeface="Calibri"/>
                        <a:sym typeface="Calibri"/>
                      </a:endParaRPr>
                    </a:p>
                  </a:txBody>
                  <a:tcPr marT="0" marB="0" marR="43375" marL="43375"/>
                </a:tc>
              </a:tr>
            </a:tbl>
          </a:graphicData>
        </a:graphic>
      </p:graphicFrame>
      <p:sp>
        <p:nvSpPr>
          <p:cNvPr id="161" name="Google Shape;161;p3"/>
          <p:cNvSpPr/>
          <p:nvPr/>
        </p:nvSpPr>
        <p:spPr>
          <a:xfrm>
            <a:off x="1112129" y="1617534"/>
            <a:ext cx="1723549" cy="369332"/>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it" sz="900" u="none" cap="none" strike="noStrike">
                <a:solidFill>
                  <a:schemeClr val="dk1"/>
                </a:solidFill>
                <a:latin typeface="Arial"/>
                <a:ea typeface="Arial"/>
                <a:cs typeface="Arial"/>
                <a:sym typeface="Arial"/>
              </a:rPr>
              <a:t>response variable =</a:t>
            </a:r>
            <a:endParaRPr b="1" i="0" sz="900" u="none" cap="none" strike="noStrike">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b="1" i="0" lang="it" sz="900" u="none" cap="none" strike="noStrike">
                <a:solidFill>
                  <a:srgbClr val="000000"/>
                </a:solidFill>
                <a:latin typeface="Consolas"/>
                <a:ea typeface="Consolas"/>
                <a:cs typeface="Consolas"/>
                <a:sym typeface="Consolas"/>
              </a:rPr>
              <a:t>patients_intensive_care </a:t>
            </a:r>
            <a:endParaRPr b="1" i="0" sz="900" u="none" cap="none" strike="noStrike">
              <a:solidFill>
                <a:schemeClr val="dk1"/>
              </a:solidFill>
              <a:latin typeface="Arial"/>
              <a:ea typeface="Arial"/>
              <a:cs typeface="Arial"/>
              <a:sym typeface="Arial"/>
            </a:endParaRPr>
          </a:p>
        </p:txBody>
      </p:sp>
      <p:sp>
        <p:nvSpPr>
          <p:cNvPr id="162" name="Google Shape;162;p3"/>
          <p:cNvSpPr/>
          <p:nvPr/>
        </p:nvSpPr>
        <p:spPr>
          <a:xfrm>
            <a:off x="1204846" y="2197884"/>
            <a:ext cx="1538113" cy="276999"/>
          </a:xfrm>
          <a:prstGeom prst="rect">
            <a:avLst/>
          </a:prstGeom>
          <a:blipFill rotWithShape="1">
            <a:blip r:embed="rId3">
              <a:alphaModFix/>
            </a:blip>
            <a:stretch>
              <a:fillRect b="-2039"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 sz="1400" u="none" cap="none" strike="noStrike">
                <a:latin typeface="Arial"/>
                <a:ea typeface="Arial"/>
                <a:cs typeface="Arial"/>
                <a:sym typeface="Arial"/>
              </a:rPr>
              <a:t> </a:t>
            </a:r>
            <a:endParaRPr/>
          </a:p>
        </p:txBody>
      </p:sp>
      <p:sp>
        <p:nvSpPr>
          <p:cNvPr id="163" name="Google Shape;163;p3"/>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60000"/>
              <a:buNone/>
            </a:pPr>
            <a:r>
              <a:rPr b="1" lang="it" sz="3000">
                <a:solidFill>
                  <a:schemeClr val="dk1"/>
                </a:solidFill>
              </a:rPr>
              <a:t>1. Linear regression models</a:t>
            </a:r>
            <a:br>
              <a:rPr b="1" lang="it" sz="3000">
                <a:solidFill>
                  <a:schemeClr val="dk1"/>
                </a:solidFill>
              </a:rPr>
            </a:br>
            <a:r>
              <a:rPr b="1" lang="it" sz="3000">
                <a:solidFill>
                  <a:schemeClr val="dk1"/>
                </a:solidFill>
              </a:rPr>
              <a:t>based on pearson variable selection </a:t>
            </a:r>
            <a:r>
              <a:rPr b="1" lang="it" sz="2700"/>
              <a:t>and FW method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graphicFrame>
        <p:nvGraphicFramePr>
          <p:cNvPr id="168" name="Google Shape;168;p4"/>
          <p:cNvGraphicFramePr/>
          <p:nvPr/>
        </p:nvGraphicFramePr>
        <p:xfrm>
          <a:off x="2097449" y="1468043"/>
          <a:ext cx="3000000" cy="3000000"/>
        </p:xfrm>
        <a:graphic>
          <a:graphicData uri="http://schemas.openxmlformats.org/drawingml/2006/table">
            <a:tbl>
              <a:tblPr bandRow="1" firstCol="1" firstRow="1">
                <a:noFill/>
                <a:tableStyleId>{27046DFB-C18B-4841-ADDD-6A4D5E29EBB2}</a:tableStyleId>
              </a:tblPr>
              <a:tblGrid>
                <a:gridCol w="1264600"/>
                <a:gridCol w="868250"/>
                <a:gridCol w="591425"/>
                <a:gridCol w="572000"/>
                <a:gridCol w="585675"/>
                <a:gridCol w="528500"/>
                <a:gridCol w="515925"/>
                <a:gridCol w="1220600"/>
              </a:tblGrid>
              <a:tr h="538125">
                <a:tc>
                  <a:txBody>
                    <a:bodyPr/>
                    <a:lstStyle/>
                    <a:p>
                      <a:pPr indent="0" lvl="0" marL="0" marR="0" rtl="0" algn="ctr">
                        <a:lnSpc>
                          <a:spcPct val="107000"/>
                        </a:lnSpc>
                        <a:spcBef>
                          <a:spcPts val="0"/>
                        </a:spcBef>
                        <a:spcAft>
                          <a:spcPts val="0"/>
                        </a:spcAft>
                        <a:buNone/>
                      </a:pPr>
                      <a:r>
                        <a:rPr lang="it" sz="800" u="none" cap="none" strike="noStrike"/>
                        <a:t> </a:t>
                      </a:r>
                      <a:endParaRPr/>
                    </a:p>
                    <a:p>
                      <a:pPr indent="0" lvl="0" marL="0" marR="0" rtl="0" algn="ctr">
                        <a:lnSpc>
                          <a:spcPct val="107000"/>
                        </a:lnSpc>
                        <a:spcBef>
                          <a:spcPts val="0"/>
                        </a:spcBef>
                        <a:spcAft>
                          <a:spcPts val="0"/>
                        </a:spcAft>
                        <a:buNone/>
                      </a:pPr>
                      <a:r>
                        <a:rPr lang="it" sz="800" u="none" cap="none" strike="noStrike"/>
                        <a:t> Variables x</a:t>
                      </a:r>
                      <a:endParaRPr/>
                    </a:p>
                    <a:p>
                      <a:pPr indent="0" lvl="0" marL="0" marR="0" rtl="0" algn="ctr">
                        <a:lnSpc>
                          <a:spcPct val="107000"/>
                        </a:lnSpc>
                        <a:spcBef>
                          <a:spcPts val="0"/>
                        </a:spcBef>
                        <a:spcAft>
                          <a:spcPts val="0"/>
                        </a:spcAft>
                        <a:buNone/>
                      </a:pPr>
                      <a:r>
                        <a:rPr lang="it" sz="800" u="none" cap="none" strike="noStrike"/>
                        <a:t> </a:t>
                      </a:r>
                      <a:endParaRPr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rPr lang="it" sz="800" u="none" cap="none" strike="noStrike"/>
                        <a:t> </a:t>
                      </a:r>
                      <a:endParaRPr/>
                    </a:p>
                    <a:p>
                      <a:pPr indent="0" lvl="0" marL="0" marR="0" rtl="0" algn="ctr">
                        <a:lnSpc>
                          <a:spcPct val="107000"/>
                        </a:lnSpc>
                        <a:spcBef>
                          <a:spcPts val="0"/>
                        </a:spcBef>
                        <a:spcAft>
                          <a:spcPts val="0"/>
                        </a:spcAft>
                        <a:buNone/>
                      </a:pPr>
                      <a:r>
                        <a:rPr lang="it" sz="800" u="none" cap="none" strike="noStrike"/>
                        <a:t>Residual standard error</a:t>
                      </a:r>
                      <a:endParaRPr sz="800" u="none" cap="none" strike="noStrike"/>
                    </a:p>
                    <a:p>
                      <a:pPr indent="0" lvl="0" marL="0" marR="0" rtl="0" algn="ctr">
                        <a:lnSpc>
                          <a:spcPct val="107000"/>
                        </a:lnSpc>
                        <a:spcBef>
                          <a:spcPts val="0"/>
                        </a:spcBef>
                        <a:spcAft>
                          <a:spcPts val="0"/>
                        </a:spcAft>
                        <a:buNone/>
                      </a:pPr>
                      <a:r>
                        <a:rPr lang="it" sz="800" u="none" cap="none" strike="noStrike"/>
                        <a:t> </a:t>
                      </a:r>
                      <a:endParaRPr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0000"/>
                        </a:lnSpc>
                        <a:spcBef>
                          <a:spcPts val="0"/>
                        </a:spcBef>
                        <a:spcAft>
                          <a:spcPts val="0"/>
                        </a:spcAft>
                        <a:buNone/>
                      </a:pPr>
                      <a:r>
                        <a:t/>
                      </a:r>
                      <a:endParaRPr sz="800" u="none" cap="none" strike="noStrike"/>
                    </a:p>
                    <a:p>
                      <a:pPr indent="0" lvl="0" marL="0" marR="0" rtl="0" algn="ctr">
                        <a:lnSpc>
                          <a:spcPct val="100000"/>
                        </a:lnSpc>
                        <a:spcBef>
                          <a:spcPts val="0"/>
                        </a:spcBef>
                        <a:spcAft>
                          <a:spcPts val="0"/>
                        </a:spcAft>
                        <a:buNone/>
                      </a:pPr>
                      <a:r>
                        <a:rPr lang="it" sz="800" u="none" cap="none" strike="noStrike"/>
                        <a:t>Adjusted R-squared</a:t>
                      </a:r>
                      <a:endParaRPr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Clr>
                          <a:srgbClr val="000000"/>
                        </a:buClr>
                        <a:buSzPts val="800"/>
                        <a:buFont typeface="Arial"/>
                        <a:buNone/>
                      </a:pPr>
                      <a:r>
                        <a:t/>
                      </a:r>
                      <a:endParaRPr sz="800" u="none" cap="none" strike="noStrike"/>
                    </a:p>
                    <a:p>
                      <a:pPr indent="0" lvl="0" marL="0" marR="0" rtl="0" algn="ctr">
                        <a:lnSpc>
                          <a:spcPct val="107000"/>
                        </a:lnSpc>
                        <a:spcBef>
                          <a:spcPts val="0"/>
                        </a:spcBef>
                        <a:spcAft>
                          <a:spcPts val="0"/>
                        </a:spcAft>
                        <a:buClr>
                          <a:srgbClr val="000000"/>
                        </a:buClr>
                        <a:buSzPts val="800"/>
                        <a:buFont typeface="Arial"/>
                        <a:buNone/>
                      </a:pPr>
                      <a:r>
                        <a:rPr lang="it" sz="800" u="none" cap="none" strike="noStrike"/>
                        <a:t>F-statistic</a:t>
                      </a:r>
                      <a:r>
                        <a:rPr lang="it" sz="900" u="none" cap="none" strike="noStrike"/>
                        <a:t>  </a:t>
                      </a:r>
                      <a:endParaRPr sz="900" u="none" cap="none" strike="noStrike">
                        <a:latin typeface="Calibri"/>
                        <a:ea typeface="Calibri"/>
                        <a:cs typeface="Calibri"/>
                        <a:sym typeface="Calibri"/>
                      </a:endParaRPr>
                    </a:p>
                    <a:p>
                      <a:pPr indent="0" lvl="0" marL="0" marR="0" rtl="0" algn="ctr">
                        <a:lnSpc>
                          <a:spcPct val="107000"/>
                        </a:lnSpc>
                        <a:spcBef>
                          <a:spcPts val="0"/>
                        </a:spcBef>
                        <a:spcAft>
                          <a:spcPts val="0"/>
                        </a:spcAft>
                        <a:buNone/>
                      </a:pPr>
                      <a:r>
                        <a:rPr lang="it" sz="800" u="none" cap="none" strike="noStrike"/>
                        <a:t> </a:t>
                      </a:r>
                      <a:endParaRPr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rPr lang="it" sz="800" u="none" cap="none" strike="noStrike"/>
                        <a:t> </a:t>
                      </a:r>
                      <a:endParaRPr/>
                    </a:p>
                    <a:p>
                      <a:pPr indent="0" lvl="0" marL="0" marR="0" rtl="0" algn="ctr">
                        <a:lnSpc>
                          <a:spcPct val="107000"/>
                        </a:lnSpc>
                        <a:spcBef>
                          <a:spcPts val="0"/>
                        </a:spcBef>
                        <a:spcAft>
                          <a:spcPts val="0"/>
                        </a:spcAft>
                        <a:buNone/>
                      </a:pPr>
                      <a:r>
                        <a:rPr lang="it" sz="800" u="none" cap="none" strike="noStrike"/>
                        <a:t>p-value  </a:t>
                      </a:r>
                      <a:endParaRPr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rPr lang="it" sz="800" u="none" cap="none" strike="noStrike"/>
                        <a:t> </a:t>
                      </a:r>
                      <a:endParaRPr/>
                    </a:p>
                    <a:p>
                      <a:pPr indent="0" lvl="0" marL="0" marR="0" rtl="0" algn="ctr">
                        <a:lnSpc>
                          <a:spcPct val="107000"/>
                        </a:lnSpc>
                        <a:spcBef>
                          <a:spcPts val="0"/>
                        </a:spcBef>
                        <a:spcAft>
                          <a:spcPts val="0"/>
                        </a:spcAft>
                        <a:buNone/>
                      </a:pPr>
                      <a:r>
                        <a:rPr lang="it" sz="800" u="none" cap="none" strike="noStrike"/>
                        <a:t>AIC</a:t>
                      </a:r>
                      <a:endParaRPr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rPr lang="it" sz="800" u="none" cap="none" strike="noStrike"/>
                        <a:t> </a:t>
                      </a:r>
                      <a:endParaRPr/>
                    </a:p>
                    <a:p>
                      <a:pPr indent="0" lvl="0" marL="0" marR="0" rtl="0" algn="ctr">
                        <a:lnSpc>
                          <a:spcPct val="107000"/>
                        </a:lnSpc>
                        <a:spcBef>
                          <a:spcPts val="0"/>
                        </a:spcBef>
                        <a:spcAft>
                          <a:spcPts val="0"/>
                        </a:spcAft>
                        <a:buNone/>
                      </a:pPr>
                      <a:r>
                        <a:rPr lang="it" sz="800" u="none" cap="none" strike="noStrike"/>
                        <a:t>BIC</a:t>
                      </a:r>
                      <a:endParaRPr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rPr lang="it" sz="800" u="none" cap="none" strike="noStrike"/>
                        <a:t> </a:t>
                      </a:r>
                      <a:endParaRPr/>
                    </a:p>
                    <a:p>
                      <a:pPr indent="0" lvl="0" marL="0" marR="0" rtl="0" algn="ctr">
                        <a:lnSpc>
                          <a:spcPct val="107000"/>
                        </a:lnSpc>
                        <a:spcBef>
                          <a:spcPts val="0"/>
                        </a:spcBef>
                        <a:spcAft>
                          <a:spcPts val="0"/>
                        </a:spcAft>
                        <a:buNone/>
                      </a:pPr>
                      <a:r>
                        <a:rPr lang="it" sz="800" u="none" cap="none" strike="noStrike"/>
                        <a:t>VIF</a:t>
                      </a:r>
                      <a:endParaRPr sz="800" u="none" cap="none" strike="noStrike">
                        <a:latin typeface="Calibri"/>
                        <a:ea typeface="Calibri"/>
                        <a:cs typeface="Calibri"/>
                        <a:sym typeface="Calibri"/>
                      </a:endParaRPr>
                    </a:p>
                  </a:txBody>
                  <a:tcPr marT="0" marB="0" marR="51425" marL="51425"/>
                </a:tc>
              </a:tr>
              <a:tr h="1076325">
                <a:tc>
                  <a:txBody>
                    <a:bodyPr/>
                    <a:lstStyle/>
                    <a:p>
                      <a:pPr indent="0" lvl="0" marL="0" marR="0" rtl="0" algn="l">
                        <a:lnSpc>
                          <a:spcPct val="107000"/>
                        </a:lnSpc>
                        <a:spcBef>
                          <a:spcPts val="0"/>
                        </a:spcBef>
                        <a:spcAft>
                          <a:spcPts val="0"/>
                        </a:spcAft>
                        <a:buNone/>
                      </a:pPr>
                      <a:r>
                        <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1.patients_hospitalized</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new_positive</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a:t>
                      </a:r>
                      <a:r>
                        <a:rPr lang="it" sz="800" u="sng" cap="none" strike="noStrike">
                          <a:solidFill>
                            <a:schemeClr val="dk1"/>
                          </a:solidFill>
                        </a:rPr>
                        <a:t>total_people_tested</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a:t>
                      </a:r>
                      <a:endParaRPr sz="800" u="none" cap="none" strike="noStrike">
                        <a:solidFill>
                          <a:schemeClr val="dk1"/>
                        </a:solidFill>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sng" cap="none" strike="noStrike"/>
                    </a:p>
                    <a:p>
                      <a:pPr indent="0" lvl="0" marL="0" marR="0" rtl="0" algn="ctr">
                        <a:lnSpc>
                          <a:spcPct val="107000"/>
                        </a:lnSpc>
                        <a:spcBef>
                          <a:spcPts val="0"/>
                        </a:spcBef>
                        <a:spcAft>
                          <a:spcPts val="0"/>
                        </a:spcAft>
                        <a:buNone/>
                      </a:pPr>
                      <a:r>
                        <a:rPr b="1" lang="it" sz="800" u="sng" cap="none" strike="noStrike"/>
                        <a:t>15 on 120 df</a:t>
                      </a:r>
                      <a:r>
                        <a:rPr b="1" lang="it" sz="800" u="none" cap="none" strike="noStrike"/>
                        <a:t>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sng" cap="none" strike="noStrike"/>
                    </a:p>
                    <a:p>
                      <a:pPr indent="0" lvl="0" marL="0" marR="0" rtl="0" algn="ctr">
                        <a:lnSpc>
                          <a:spcPct val="107000"/>
                        </a:lnSpc>
                        <a:spcBef>
                          <a:spcPts val="0"/>
                        </a:spcBef>
                        <a:spcAft>
                          <a:spcPts val="0"/>
                        </a:spcAft>
                        <a:buNone/>
                      </a:pPr>
                      <a:r>
                        <a:rPr b="1" lang="it" sz="800" u="sng" cap="none" strike="noStrike"/>
                        <a:t>0.9629</a:t>
                      </a:r>
                      <a:r>
                        <a:rPr b="1" lang="it" sz="800" u="none" cap="none" strike="noStrike"/>
                        <a:t>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sng" cap="none" strike="noStrike"/>
                    </a:p>
                    <a:p>
                      <a:pPr indent="0" lvl="0" marL="0" marR="0" rtl="0" algn="ctr">
                        <a:lnSpc>
                          <a:spcPct val="107000"/>
                        </a:lnSpc>
                        <a:spcBef>
                          <a:spcPts val="0"/>
                        </a:spcBef>
                        <a:spcAft>
                          <a:spcPts val="0"/>
                        </a:spcAft>
                        <a:buNone/>
                      </a:pPr>
                      <a:r>
                        <a:rPr b="1" lang="it" sz="800" u="sng" cap="none" strike="noStrike"/>
                        <a:t>1066 on 3 and 120 </a:t>
                      </a:r>
                      <a:endParaRPr/>
                    </a:p>
                    <a:p>
                      <a:pPr indent="0" lvl="0" marL="0" marR="0" rtl="0" algn="ctr">
                        <a:lnSpc>
                          <a:spcPct val="107000"/>
                        </a:lnSpc>
                        <a:spcBef>
                          <a:spcPts val="0"/>
                        </a:spcBef>
                        <a:spcAft>
                          <a:spcPts val="0"/>
                        </a:spcAft>
                        <a:buNone/>
                      </a:pPr>
                      <a:r>
                        <a:rPr b="1" lang="it" sz="800" u="sng" cap="none" strike="noStrike"/>
                        <a:t>DF</a:t>
                      </a:r>
                      <a:r>
                        <a:rPr b="1" lang="it" sz="800" u="none" cap="none" strike="noStrike"/>
                        <a:t>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sng" cap="none" strike="noStrike"/>
                    </a:p>
                    <a:p>
                      <a:pPr indent="0" lvl="0" marL="0" marR="0" rtl="0" algn="ctr">
                        <a:lnSpc>
                          <a:spcPct val="107000"/>
                        </a:lnSpc>
                        <a:spcBef>
                          <a:spcPts val="0"/>
                        </a:spcBef>
                        <a:spcAft>
                          <a:spcPts val="0"/>
                        </a:spcAft>
                        <a:buNone/>
                      </a:pPr>
                      <a:r>
                        <a:rPr b="1" lang="it" sz="800" u="sng" cap="none" strike="noStrike"/>
                        <a:t>&lt; 2.2e-16</a:t>
                      </a:r>
                      <a:r>
                        <a:rPr b="1" lang="it" sz="800" u="none" cap="none" strike="noStrike"/>
                        <a:t>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675.4506</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679.9926</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51425" marL="51425"/>
                </a:tc>
                <a:tc>
                  <a:txBody>
                    <a:bodyPr/>
                    <a:lstStyle/>
                    <a:p>
                      <a:pPr indent="0" lvl="0" marL="0" marR="0" rtl="0" algn="l">
                        <a:lnSpc>
                          <a:spcPct val="107000"/>
                        </a:lnSpc>
                        <a:spcBef>
                          <a:spcPts val="0"/>
                        </a:spcBef>
                        <a:spcAft>
                          <a:spcPts val="0"/>
                        </a:spcAft>
                        <a:buNone/>
                      </a:pPr>
                      <a:r>
                        <a:t/>
                      </a:r>
                      <a:endParaRPr b="1" sz="800" u="none" cap="none" strike="noStrike"/>
                    </a:p>
                    <a:p>
                      <a:pPr indent="0" lvl="0" marL="0" marR="0" rtl="0" algn="l">
                        <a:lnSpc>
                          <a:spcPct val="107000"/>
                        </a:lnSpc>
                        <a:spcBef>
                          <a:spcPts val="0"/>
                        </a:spcBef>
                        <a:spcAft>
                          <a:spcPts val="0"/>
                        </a:spcAft>
                        <a:buNone/>
                      </a:pPr>
                      <a:r>
                        <a:rPr b="1" lang="it" sz="800" u="none" cap="none" strike="noStrike"/>
                        <a:t>patients_hospitalized       new_positive  total_people_tested  </a:t>
                      </a:r>
                      <a:endParaRPr/>
                    </a:p>
                    <a:p>
                      <a:pPr indent="0" lvl="0" marL="0" marR="0" rtl="0" algn="l">
                        <a:lnSpc>
                          <a:spcPct val="107000"/>
                        </a:lnSpc>
                        <a:spcBef>
                          <a:spcPts val="0"/>
                        </a:spcBef>
                        <a:spcAft>
                          <a:spcPts val="0"/>
                        </a:spcAft>
                        <a:buNone/>
                      </a:pPr>
                      <a:r>
                        <a:rPr b="1" lang="it" sz="800" u="none" cap="none" strike="noStrike"/>
                        <a:t>8.6944           </a:t>
                      </a:r>
                      <a:endParaRPr/>
                    </a:p>
                    <a:p>
                      <a:pPr indent="0" lvl="0" marL="0" marR="0" rtl="0" algn="l">
                        <a:lnSpc>
                          <a:spcPct val="107000"/>
                        </a:lnSpc>
                        <a:spcBef>
                          <a:spcPts val="0"/>
                        </a:spcBef>
                        <a:spcAft>
                          <a:spcPts val="0"/>
                        </a:spcAft>
                        <a:buNone/>
                      </a:pPr>
                      <a:r>
                        <a:rPr b="1" lang="it" sz="800" u="none" cap="none" strike="noStrike"/>
                        <a:t>2.6421</a:t>
                      </a:r>
                      <a:endParaRPr/>
                    </a:p>
                    <a:p>
                      <a:pPr indent="0" lvl="0" marL="0" marR="0" rtl="0" algn="l">
                        <a:lnSpc>
                          <a:spcPct val="107000"/>
                        </a:lnSpc>
                        <a:spcBef>
                          <a:spcPts val="0"/>
                        </a:spcBef>
                        <a:spcAft>
                          <a:spcPts val="0"/>
                        </a:spcAft>
                        <a:buNone/>
                      </a:pPr>
                      <a:r>
                        <a:rPr b="1" lang="it" sz="800" u="none" cap="none" strike="noStrike"/>
                        <a:t>5.4756  </a:t>
                      </a:r>
                      <a:endParaRPr b="1" sz="800" u="none" cap="none" strike="noStrike">
                        <a:latin typeface="Calibri"/>
                        <a:ea typeface="Calibri"/>
                        <a:cs typeface="Calibri"/>
                        <a:sym typeface="Calibri"/>
                      </a:endParaRPr>
                    </a:p>
                  </a:txBody>
                  <a:tcPr marT="0" marB="0" marR="51425" marL="51425"/>
                </a:tc>
              </a:tr>
              <a:tr h="941775">
                <a:tc>
                  <a:txBody>
                    <a:bodyPr/>
                    <a:lstStyle/>
                    <a:p>
                      <a:pPr indent="0" lvl="0" marL="0" marR="0" rtl="0" algn="l">
                        <a:lnSpc>
                          <a:spcPct val="107000"/>
                        </a:lnSpc>
                        <a:spcBef>
                          <a:spcPts val="0"/>
                        </a:spcBef>
                        <a:spcAft>
                          <a:spcPts val="0"/>
                        </a:spcAft>
                        <a:buNone/>
                      </a:pPr>
                      <a:r>
                        <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2.patients_hospitalized </a:t>
                      </a:r>
                      <a:endParaRPr/>
                    </a:p>
                    <a:p>
                      <a:pPr indent="0" lvl="0" marL="0" marR="0" rtl="0" algn="l">
                        <a:lnSpc>
                          <a:spcPct val="107000"/>
                        </a:lnSpc>
                        <a:spcBef>
                          <a:spcPts val="0"/>
                        </a:spcBef>
                        <a:spcAft>
                          <a:spcPts val="0"/>
                        </a:spcAft>
                        <a:buNone/>
                      </a:pPr>
                      <a:r>
                        <a:rPr lang="it" sz="800" u="none" cap="none" strike="noStrike">
                          <a:solidFill>
                            <a:schemeClr val="dk1"/>
                          </a:solidFill>
                        </a:rPr>
                        <a:t>+ new_positive </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recovered</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a:t>
                      </a:r>
                      <a:endParaRPr sz="800" u="none" cap="none" strike="noStrike">
                        <a:solidFill>
                          <a:schemeClr val="dk1"/>
                        </a:solidFill>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15.39 on 120 df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0000"/>
                        </a:lnSpc>
                        <a:spcBef>
                          <a:spcPts val="0"/>
                        </a:spcBef>
                        <a:spcAft>
                          <a:spcPts val="0"/>
                        </a:spcAft>
                        <a:buNone/>
                      </a:pPr>
                      <a:r>
                        <a:t/>
                      </a:r>
                      <a:endParaRPr b="1" sz="800" u="none" cap="none" strike="noStrike"/>
                    </a:p>
                    <a:p>
                      <a:pPr indent="0" lvl="0" marL="0" marR="0" rtl="0" algn="ctr">
                        <a:lnSpc>
                          <a:spcPct val="100000"/>
                        </a:lnSpc>
                        <a:spcBef>
                          <a:spcPts val="0"/>
                        </a:spcBef>
                        <a:spcAft>
                          <a:spcPts val="0"/>
                        </a:spcAft>
                        <a:buNone/>
                      </a:pPr>
                      <a:r>
                        <a:rPr b="1" lang="it" sz="800" u="none" cap="none" strike="noStrike"/>
                        <a:t>0.9610  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1010 on 3 and 120 DF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0000"/>
                        </a:lnSpc>
                        <a:spcBef>
                          <a:spcPts val="0"/>
                        </a:spcBef>
                        <a:spcAft>
                          <a:spcPts val="0"/>
                        </a:spcAft>
                        <a:buNone/>
                      </a:pPr>
                      <a:r>
                        <a:t/>
                      </a:r>
                      <a:endParaRPr b="1" sz="800" u="none" cap="none" strike="noStrike"/>
                    </a:p>
                    <a:p>
                      <a:pPr indent="0" lvl="0" marL="0" marR="0" rtl="0" algn="ctr">
                        <a:lnSpc>
                          <a:spcPct val="100000"/>
                        </a:lnSpc>
                        <a:spcBef>
                          <a:spcPts val="0"/>
                        </a:spcBef>
                        <a:spcAft>
                          <a:spcPts val="0"/>
                        </a:spcAft>
                        <a:buNone/>
                      </a:pPr>
                      <a:r>
                        <a:rPr b="1" lang="it" sz="800" u="none" cap="none" strike="noStrike"/>
                        <a:t>&lt; 2.2e-16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681.5231 </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686.0651</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51425" marL="51425"/>
                </a:tc>
                <a:tc>
                  <a:txBody>
                    <a:bodyPr/>
                    <a:lstStyle/>
                    <a:p>
                      <a:pPr indent="0" lvl="0" marL="0" marR="0" rtl="0" algn="l">
                        <a:lnSpc>
                          <a:spcPct val="100000"/>
                        </a:lnSpc>
                        <a:spcBef>
                          <a:spcPts val="0"/>
                        </a:spcBef>
                        <a:spcAft>
                          <a:spcPts val="0"/>
                        </a:spcAft>
                        <a:buNone/>
                      </a:pPr>
                      <a:r>
                        <a:t/>
                      </a:r>
                      <a:endParaRPr b="1" sz="800" u="none" cap="none" strike="noStrike"/>
                    </a:p>
                    <a:p>
                      <a:pPr indent="0" lvl="0" marL="0" marR="0" rtl="0" algn="l">
                        <a:lnSpc>
                          <a:spcPct val="100000"/>
                        </a:lnSpc>
                        <a:spcBef>
                          <a:spcPts val="0"/>
                        </a:spcBef>
                        <a:spcAft>
                          <a:spcPts val="0"/>
                        </a:spcAft>
                        <a:buNone/>
                      </a:pPr>
                      <a:r>
                        <a:rPr b="1" lang="it" sz="800" u="none" cap="none" strike="noStrike"/>
                        <a:t>patients_hospitalized     new_positive             </a:t>
                      </a:r>
                      <a:endParaRPr/>
                    </a:p>
                    <a:p>
                      <a:pPr indent="0" lvl="0" marL="0" marR="0" rtl="0" algn="l">
                        <a:lnSpc>
                          <a:spcPct val="100000"/>
                        </a:lnSpc>
                        <a:spcBef>
                          <a:spcPts val="0"/>
                        </a:spcBef>
                        <a:spcAft>
                          <a:spcPts val="0"/>
                        </a:spcAft>
                        <a:buNone/>
                      </a:pPr>
                      <a:r>
                        <a:rPr b="1" lang="it" sz="800" u="none" cap="none" strike="noStrike"/>
                        <a:t>recovered  </a:t>
                      </a:r>
                      <a:endParaRPr/>
                    </a:p>
                    <a:p>
                      <a:pPr indent="0" lvl="0" marL="0" marR="0" rtl="0" algn="l">
                        <a:lnSpc>
                          <a:spcPct val="100000"/>
                        </a:lnSpc>
                        <a:spcBef>
                          <a:spcPts val="0"/>
                        </a:spcBef>
                        <a:spcAft>
                          <a:spcPts val="0"/>
                        </a:spcAft>
                        <a:buNone/>
                      </a:pPr>
                      <a:r>
                        <a:rPr b="1" lang="it" sz="800" u="none" cap="none" strike="noStrike"/>
                        <a:t>4.0756               </a:t>
                      </a:r>
                      <a:endParaRPr/>
                    </a:p>
                    <a:p>
                      <a:pPr indent="0" lvl="0" marL="0" marR="0" rtl="0" algn="l">
                        <a:lnSpc>
                          <a:spcPct val="100000"/>
                        </a:lnSpc>
                        <a:spcBef>
                          <a:spcPts val="0"/>
                        </a:spcBef>
                        <a:spcAft>
                          <a:spcPts val="0"/>
                        </a:spcAft>
                        <a:buNone/>
                      </a:pPr>
                      <a:r>
                        <a:rPr b="1" lang="it" sz="800" u="none" cap="none" strike="noStrike"/>
                        <a:t>2.8082               </a:t>
                      </a:r>
                      <a:endParaRPr/>
                    </a:p>
                    <a:p>
                      <a:pPr indent="0" lvl="0" marL="0" marR="0" rtl="0" algn="l">
                        <a:lnSpc>
                          <a:spcPct val="100000"/>
                        </a:lnSpc>
                        <a:spcBef>
                          <a:spcPts val="0"/>
                        </a:spcBef>
                        <a:spcAft>
                          <a:spcPts val="0"/>
                        </a:spcAft>
                        <a:buNone/>
                      </a:pPr>
                      <a:r>
                        <a:rPr b="1" lang="it" sz="800" u="none" cap="none" strike="noStrike"/>
                        <a:t>2.1975  </a:t>
                      </a:r>
                      <a:endParaRPr b="1" sz="800" u="none" cap="none" strike="noStrike">
                        <a:latin typeface="Calibri"/>
                        <a:ea typeface="Calibri"/>
                        <a:cs typeface="Calibri"/>
                        <a:sym typeface="Calibri"/>
                      </a:endParaRPr>
                    </a:p>
                  </a:txBody>
                  <a:tcPr marT="0" marB="0" marR="51425" marL="51425"/>
                </a:tc>
              </a:tr>
              <a:tr h="941775">
                <a:tc>
                  <a:txBody>
                    <a:bodyPr/>
                    <a:lstStyle/>
                    <a:p>
                      <a:pPr indent="0" lvl="0" marL="0" marR="0" rtl="0" algn="l">
                        <a:lnSpc>
                          <a:spcPct val="107000"/>
                        </a:lnSpc>
                        <a:spcBef>
                          <a:spcPts val="0"/>
                        </a:spcBef>
                        <a:spcAft>
                          <a:spcPts val="0"/>
                        </a:spcAft>
                        <a:buNone/>
                      </a:pPr>
                      <a:r>
                        <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3.patients_hospitalized </a:t>
                      </a:r>
                      <a:endParaRPr/>
                    </a:p>
                    <a:p>
                      <a:pPr indent="0" lvl="0" marL="0" marR="0" rtl="0" algn="l">
                        <a:lnSpc>
                          <a:spcPct val="107000"/>
                        </a:lnSpc>
                        <a:spcBef>
                          <a:spcPts val="0"/>
                        </a:spcBef>
                        <a:spcAft>
                          <a:spcPts val="0"/>
                        </a:spcAft>
                        <a:buNone/>
                      </a:pPr>
                      <a:r>
                        <a:rPr lang="it" sz="800" u="none" cap="none" strike="noStrike">
                          <a:solidFill>
                            <a:schemeClr val="dk1"/>
                          </a:solidFill>
                        </a:rPr>
                        <a:t>+ new_positive </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death</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a:t>
                      </a:r>
                      <a:endParaRPr sz="800" u="none" cap="none" strike="noStrike">
                        <a:solidFill>
                          <a:schemeClr val="dk1"/>
                        </a:solidFill>
                      </a:endParaRPr>
                    </a:p>
                    <a:p>
                      <a:pPr indent="0" lvl="0" marL="0" marR="0" rtl="0" algn="l">
                        <a:lnSpc>
                          <a:spcPct val="107000"/>
                        </a:lnSpc>
                        <a:spcBef>
                          <a:spcPts val="0"/>
                        </a:spcBef>
                        <a:spcAft>
                          <a:spcPts val="0"/>
                        </a:spcAft>
                        <a:buNone/>
                      </a:pPr>
                      <a:r>
                        <a:rPr lang="it" sz="800" u="none" cap="none" strike="noStrike">
                          <a:solidFill>
                            <a:schemeClr val="dk1"/>
                          </a:solidFill>
                        </a:rPr>
                        <a:t> </a:t>
                      </a:r>
                      <a:endParaRPr sz="800" u="none" cap="none" strike="noStrike">
                        <a:solidFill>
                          <a:schemeClr val="dk1"/>
                        </a:solidFill>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15.37 on 120 df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0000"/>
                        </a:lnSpc>
                        <a:spcBef>
                          <a:spcPts val="0"/>
                        </a:spcBef>
                        <a:spcAft>
                          <a:spcPts val="0"/>
                        </a:spcAft>
                        <a:buNone/>
                      </a:pPr>
                      <a:r>
                        <a:t/>
                      </a:r>
                      <a:endParaRPr b="1" sz="800" u="none" cap="none" strike="noStrike"/>
                    </a:p>
                    <a:p>
                      <a:pPr indent="0" lvl="0" marL="0" marR="0" rtl="0" algn="ctr">
                        <a:lnSpc>
                          <a:spcPct val="100000"/>
                        </a:lnSpc>
                        <a:spcBef>
                          <a:spcPts val="0"/>
                        </a:spcBef>
                        <a:spcAft>
                          <a:spcPts val="0"/>
                        </a:spcAft>
                        <a:buNone/>
                      </a:pPr>
                      <a:r>
                        <a:rPr b="1" lang="it" sz="800" u="none" cap="none" strike="noStrike"/>
                        <a:t>0.9611 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1014 on 3 and 120 DF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0000"/>
                        </a:lnSpc>
                        <a:spcBef>
                          <a:spcPts val="0"/>
                        </a:spcBef>
                        <a:spcAft>
                          <a:spcPts val="0"/>
                        </a:spcAft>
                        <a:buNone/>
                      </a:pPr>
                      <a:r>
                        <a:t/>
                      </a:r>
                      <a:endParaRPr b="1" sz="800" u="none" cap="none" strike="noStrike"/>
                    </a:p>
                    <a:p>
                      <a:pPr indent="0" lvl="0" marL="0" marR="0" rtl="0" algn="ctr">
                        <a:lnSpc>
                          <a:spcPct val="100000"/>
                        </a:lnSpc>
                        <a:spcBef>
                          <a:spcPts val="0"/>
                        </a:spcBef>
                        <a:spcAft>
                          <a:spcPts val="0"/>
                        </a:spcAft>
                        <a:buNone/>
                      </a:pPr>
                      <a:r>
                        <a:rPr b="1" lang="it" sz="800" u="none" cap="none" strike="noStrike"/>
                        <a:t>&lt; 2.2e-16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681.8961</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686.4381</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51425" marL="51425"/>
                </a:tc>
                <a:tc>
                  <a:txBody>
                    <a:bodyPr/>
                    <a:lstStyle/>
                    <a:p>
                      <a:pPr indent="0" lvl="0" marL="0" marR="0" rtl="0" algn="l">
                        <a:lnSpc>
                          <a:spcPct val="100000"/>
                        </a:lnSpc>
                        <a:spcBef>
                          <a:spcPts val="0"/>
                        </a:spcBef>
                        <a:spcAft>
                          <a:spcPts val="0"/>
                        </a:spcAft>
                        <a:buNone/>
                      </a:pPr>
                      <a:r>
                        <a:t/>
                      </a:r>
                      <a:endParaRPr b="1" sz="800" u="none" cap="none" strike="noStrike"/>
                    </a:p>
                    <a:p>
                      <a:pPr indent="0" lvl="0" marL="0" marR="0" rtl="0" algn="l">
                        <a:lnSpc>
                          <a:spcPct val="100000"/>
                        </a:lnSpc>
                        <a:spcBef>
                          <a:spcPts val="0"/>
                        </a:spcBef>
                        <a:spcAft>
                          <a:spcPts val="0"/>
                        </a:spcAft>
                        <a:buNone/>
                      </a:pPr>
                      <a:r>
                        <a:rPr b="1" lang="it" sz="800" u="none" cap="none" strike="noStrike"/>
                        <a:t>patients_hospitalized     new_positive                 </a:t>
                      </a:r>
                      <a:endParaRPr/>
                    </a:p>
                    <a:p>
                      <a:pPr indent="0" lvl="0" marL="0" marR="0" rtl="0" algn="l">
                        <a:lnSpc>
                          <a:spcPct val="100000"/>
                        </a:lnSpc>
                        <a:spcBef>
                          <a:spcPts val="0"/>
                        </a:spcBef>
                        <a:spcAft>
                          <a:spcPts val="0"/>
                        </a:spcAft>
                        <a:buNone/>
                      </a:pPr>
                      <a:r>
                        <a:rPr b="1" lang="it" sz="800" u="none" cap="none" strike="noStrike"/>
                        <a:t>death </a:t>
                      </a:r>
                      <a:endParaRPr/>
                    </a:p>
                    <a:p>
                      <a:pPr indent="0" lvl="0" marL="0" marR="0" rtl="0" algn="l">
                        <a:lnSpc>
                          <a:spcPct val="100000"/>
                        </a:lnSpc>
                        <a:spcBef>
                          <a:spcPts val="0"/>
                        </a:spcBef>
                        <a:spcAft>
                          <a:spcPts val="0"/>
                        </a:spcAft>
                        <a:buNone/>
                      </a:pPr>
                      <a:r>
                        <a:rPr b="1" lang="it" sz="800" u="none" cap="none" strike="noStrike"/>
                        <a:t>4.8074                </a:t>
                      </a:r>
                      <a:endParaRPr/>
                    </a:p>
                    <a:p>
                      <a:pPr indent="0" lvl="0" marL="0" marR="0" rtl="0" algn="l">
                        <a:lnSpc>
                          <a:spcPct val="100000"/>
                        </a:lnSpc>
                        <a:spcBef>
                          <a:spcPts val="0"/>
                        </a:spcBef>
                        <a:spcAft>
                          <a:spcPts val="0"/>
                        </a:spcAft>
                        <a:buNone/>
                      </a:pPr>
                      <a:r>
                        <a:rPr b="1" lang="it" sz="800" u="none" cap="none" strike="noStrike"/>
                        <a:t>2.8360                </a:t>
                      </a:r>
                      <a:endParaRPr/>
                    </a:p>
                    <a:p>
                      <a:pPr indent="0" lvl="0" marL="0" marR="0" rtl="0" algn="l">
                        <a:lnSpc>
                          <a:spcPct val="100000"/>
                        </a:lnSpc>
                        <a:spcBef>
                          <a:spcPts val="0"/>
                        </a:spcBef>
                        <a:spcAft>
                          <a:spcPts val="0"/>
                        </a:spcAft>
                        <a:buNone/>
                      </a:pPr>
                      <a:r>
                        <a:rPr b="1" lang="it" sz="800" u="none" cap="none" strike="noStrike"/>
                        <a:t>2.6218 </a:t>
                      </a:r>
                      <a:endParaRPr b="1" sz="800" u="none" cap="none" strike="noStrike">
                        <a:latin typeface="Calibri"/>
                        <a:ea typeface="Calibri"/>
                        <a:cs typeface="Calibri"/>
                        <a:sym typeface="Calibri"/>
                      </a:endParaRPr>
                    </a:p>
                  </a:txBody>
                  <a:tcPr marT="0" marB="0" marR="51425" marL="51425"/>
                </a:tc>
              </a:tr>
            </a:tbl>
          </a:graphicData>
        </a:graphic>
      </p:graphicFrame>
      <p:sp>
        <p:nvSpPr>
          <p:cNvPr id="169" name="Google Shape;169;p4"/>
          <p:cNvSpPr/>
          <p:nvPr/>
        </p:nvSpPr>
        <p:spPr>
          <a:xfrm>
            <a:off x="90181" y="2725433"/>
            <a:ext cx="1772174" cy="1129540"/>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342900" marR="0" rtl="0" algn="l">
              <a:lnSpc>
                <a:spcPct val="107000"/>
              </a:lnSpc>
              <a:spcBef>
                <a:spcPts val="0"/>
              </a:spcBef>
              <a:spcAft>
                <a:spcPts val="0"/>
              </a:spcAft>
              <a:buNone/>
            </a:pPr>
            <a:r>
              <a:rPr b="1" i="0" lang="it" sz="1050" u="none" cap="none" strike="noStrike">
                <a:solidFill>
                  <a:srgbClr val="1F3864"/>
                </a:solidFill>
                <a:latin typeface="Calibri"/>
                <a:ea typeface="Calibri"/>
                <a:cs typeface="Calibri"/>
                <a:sym typeface="Calibri"/>
              </a:rPr>
              <a:t>Selected variables x</a:t>
            </a:r>
            <a:endParaRPr b="0" i="0" sz="105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050"/>
              <a:buFont typeface="Arial"/>
              <a:buAutoNum type="romanUcPeriod"/>
            </a:pPr>
            <a:r>
              <a:rPr b="1" i="0" lang="it" sz="1050" u="none" cap="none" strike="noStrike">
                <a:solidFill>
                  <a:schemeClr val="dk1"/>
                </a:solidFill>
                <a:latin typeface="Calibri"/>
                <a:ea typeface="Calibri"/>
                <a:cs typeface="Calibri"/>
                <a:sym typeface="Calibri"/>
              </a:rPr>
              <a:t>patients_hospitalized </a:t>
            </a:r>
            <a:endParaRPr b="0" i="0" sz="105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050"/>
              <a:buFont typeface="Arial"/>
              <a:buAutoNum type="romanUcPeriod"/>
            </a:pPr>
            <a:r>
              <a:rPr b="1" i="0" lang="it" sz="1050" u="none" cap="none" strike="noStrike">
                <a:solidFill>
                  <a:schemeClr val="dk1"/>
                </a:solidFill>
                <a:latin typeface="Calibri"/>
                <a:ea typeface="Calibri"/>
                <a:cs typeface="Calibri"/>
                <a:sym typeface="Calibri"/>
              </a:rPr>
              <a:t>new_positive </a:t>
            </a:r>
            <a:endParaRPr b="0" i="0" sz="105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050"/>
              <a:buFont typeface="Arial"/>
              <a:buAutoNum type="romanUcPeriod"/>
            </a:pPr>
            <a:r>
              <a:rPr b="1" i="0" lang="it" sz="1050" u="none" cap="none" strike="noStrike">
                <a:solidFill>
                  <a:schemeClr val="dk1"/>
                </a:solidFill>
                <a:latin typeface="Calibri"/>
                <a:ea typeface="Calibri"/>
                <a:cs typeface="Calibri"/>
                <a:sym typeface="Calibri"/>
              </a:rPr>
              <a:t>recovered</a:t>
            </a:r>
            <a:endParaRPr b="0" i="0" sz="105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050"/>
              <a:buFont typeface="Arial"/>
              <a:buAutoNum type="romanUcPeriod"/>
            </a:pPr>
            <a:r>
              <a:rPr b="1" i="0" lang="it" sz="1050" u="none" cap="none" strike="noStrike">
                <a:solidFill>
                  <a:schemeClr val="dk1"/>
                </a:solidFill>
                <a:latin typeface="Calibri"/>
                <a:ea typeface="Calibri"/>
                <a:cs typeface="Calibri"/>
                <a:sym typeface="Calibri"/>
              </a:rPr>
              <a:t>death</a:t>
            </a:r>
            <a:endParaRPr b="0" i="0" sz="105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050"/>
              <a:buFont typeface="Arial"/>
              <a:buAutoNum type="romanUcPeriod"/>
            </a:pPr>
            <a:r>
              <a:rPr b="1" i="0" lang="it" sz="1050" u="sng" cap="none" strike="noStrike">
                <a:solidFill>
                  <a:schemeClr val="dk1"/>
                </a:solidFill>
                <a:latin typeface="Calibri"/>
                <a:ea typeface="Calibri"/>
                <a:cs typeface="Calibri"/>
                <a:sym typeface="Calibri"/>
              </a:rPr>
              <a:t>total_people_tested</a:t>
            </a:r>
            <a:endParaRPr b="0" i="0" sz="1050" u="none" cap="none" strike="noStrike">
              <a:solidFill>
                <a:schemeClr val="dk1"/>
              </a:solidFill>
              <a:latin typeface="Calibri"/>
              <a:ea typeface="Calibri"/>
              <a:cs typeface="Calibri"/>
              <a:sym typeface="Calibri"/>
            </a:endParaRPr>
          </a:p>
        </p:txBody>
      </p:sp>
      <p:sp>
        <p:nvSpPr>
          <p:cNvPr id="170" name="Google Shape;170;p4"/>
          <p:cNvSpPr/>
          <p:nvPr/>
        </p:nvSpPr>
        <p:spPr>
          <a:xfrm>
            <a:off x="90181" y="1771926"/>
            <a:ext cx="1741650" cy="553485"/>
          </a:xfrm>
          <a:prstGeom prst="rect">
            <a:avLst/>
          </a:prstGeom>
          <a:blipFill rotWithShape="1">
            <a:blip r:embed="rId3">
              <a:alphaModFix/>
            </a:blip>
            <a:stretch>
              <a:fillRect b="-128706" l="0" r="-13147" t="-85097"/>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 sz="1400" u="none" cap="none" strike="noStrike">
                <a:latin typeface="Arial"/>
                <a:ea typeface="Arial"/>
                <a:cs typeface="Arial"/>
                <a:sym typeface="Arial"/>
              </a:rPr>
              <a:t> </a:t>
            </a:r>
            <a:endParaRPr/>
          </a:p>
        </p:txBody>
      </p:sp>
      <p:sp>
        <p:nvSpPr>
          <p:cNvPr id="171" name="Google Shape;171;p4"/>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60000"/>
              <a:buNone/>
            </a:pPr>
            <a:r>
              <a:rPr b="1" lang="it" sz="3000">
                <a:solidFill>
                  <a:schemeClr val="dk1"/>
                </a:solidFill>
              </a:rPr>
              <a:t>1. The best multiple linear regression models</a:t>
            </a:r>
            <a:br>
              <a:rPr b="1" lang="it" sz="3000">
                <a:solidFill>
                  <a:schemeClr val="dk1"/>
                </a:solidFill>
              </a:rPr>
            </a:br>
            <a:r>
              <a:rPr b="1" lang="it" sz="3000">
                <a:solidFill>
                  <a:schemeClr val="dk1"/>
                </a:solidFill>
              </a:rPr>
              <a:t>based on pearson variable selection </a:t>
            </a:r>
            <a:r>
              <a:rPr b="1" lang="it" sz="2700"/>
              <a:t>and FW method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graphicFrame>
        <p:nvGraphicFramePr>
          <p:cNvPr id="176" name="Google Shape;176;p5"/>
          <p:cNvGraphicFramePr/>
          <p:nvPr/>
        </p:nvGraphicFramePr>
        <p:xfrm>
          <a:off x="3982500" y="1293720"/>
          <a:ext cx="3000000" cy="3000000"/>
        </p:xfrm>
        <a:graphic>
          <a:graphicData uri="http://schemas.openxmlformats.org/drawingml/2006/table">
            <a:tbl>
              <a:tblPr bandRow="1" firstCol="1" firstRow="1">
                <a:noFill/>
                <a:tableStyleId>{5F1CE233-1834-4EB5-A5F6-42CCFEFA2333}</a:tableStyleId>
              </a:tblPr>
              <a:tblGrid>
                <a:gridCol w="1711525"/>
                <a:gridCol w="799050"/>
                <a:gridCol w="1365300"/>
              </a:tblGrid>
              <a:tr h="411350">
                <a:tc>
                  <a:txBody>
                    <a:bodyPr/>
                    <a:lstStyle/>
                    <a:p>
                      <a:pPr indent="0" lvl="0" marL="0" marR="0" rtl="0" algn="ctr">
                        <a:lnSpc>
                          <a:spcPct val="107000"/>
                        </a:lnSpc>
                        <a:spcBef>
                          <a:spcPts val="0"/>
                        </a:spcBef>
                        <a:spcAft>
                          <a:spcPts val="0"/>
                        </a:spcAft>
                        <a:buNone/>
                      </a:pPr>
                      <a:r>
                        <a:rPr b="1" lang="it" sz="800" u="none" cap="none" strike="noStrike"/>
                        <a:t> </a:t>
                      </a:r>
                      <a:endParaRPr b="1" sz="800" u="none" cap="none" strike="noStrike"/>
                    </a:p>
                    <a:p>
                      <a:pPr indent="0" lvl="0" marL="0" marR="0" rtl="0" algn="ctr">
                        <a:lnSpc>
                          <a:spcPct val="107000"/>
                        </a:lnSpc>
                        <a:spcBef>
                          <a:spcPts val="0"/>
                        </a:spcBef>
                        <a:spcAft>
                          <a:spcPts val="0"/>
                        </a:spcAft>
                        <a:buNone/>
                      </a:pPr>
                      <a:r>
                        <a:rPr b="1" lang="it" sz="800" u="none" cap="none" strike="noStrike"/>
                        <a:t>Variables x</a:t>
                      </a:r>
                      <a:endParaRPr b="1"/>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Pearson</a:t>
                      </a:r>
                      <a:endParaRPr b="1" sz="800" u="none" cap="none" strike="noStrike"/>
                    </a:p>
                    <a:p>
                      <a:pPr indent="0" lvl="0" marL="0" marR="0" rtl="0" algn="ctr">
                        <a:lnSpc>
                          <a:spcPct val="107000"/>
                        </a:lnSpc>
                        <a:spcBef>
                          <a:spcPts val="0"/>
                        </a:spcBef>
                        <a:spcAft>
                          <a:spcPts val="0"/>
                        </a:spcAft>
                        <a:buNone/>
                      </a:pPr>
                      <a:r>
                        <a:rPr b="1" lang="it" sz="800" u="none" cap="none" strike="noStrike"/>
                        <a:t>Correlation</a:t>
                      </a:r>
                      <a:endParaRPr b="1" sz="800" u="none" cap="none" strike="noStrike"/>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8850" marL="48850"/>
                </a:tc>
                <a:tc>
                  <a:txBody>
                    <a:bodyPr/>
                    <a:lstStyle/>
                    <a:p>
                      <a:pPr indent="0" lvl="0" marL="0" marR="0" rtl="0" algn="l">
                        <a:lnSpc>
                          <a:spcPct val="100000"/>
                        </a:lnSpc>
                        <a:spcBef>
                          <a:spcPts val="0"/>
                        </a:spcBef>
                        <a:spcAft>
                          <a:spcPts val="0"/>
                        </a:spcAft>
                        <a:buNone/>
                      </a:pPr>
                      <a:r>
                        <a:rPr b="1" lang="it" sz="800" u="none" cap="none" strike="noStrike"/>
                        <a:t> </a:t>
                      </a:r>
                      <a:endParaRPr b="1"/>
                    </a:p>
                    <a:p>
                      <a:pPr indent="0" lvl="0" marL="0" marR="0" rtl="0" algn="l">
                        <a:lnSpc>
                          <a:spcPct val="100000"/>
                        </a:lnSpc>
                        <a:spcBef>
                          <a:spcPts val="0"/>
                        </a:spcBef>
                        <a:spcAft>
                          <a:spcPts val="0"/>
                        </a:spcAft>
                        <a:buNone/>
                      </a:pPr>
                      <a:r>
                        <a:rPr b="1" lang="it" sz="800" u="none" cap="none" strike="noStrike"/>
                        <a:t>Adjusted R-squared</a:t>
                      </a:r>
                      <a:endParaRPr b="1" sz="800" u="none" cap="none" strike="noStrike">
                        <a:latin typeface="Calibri"/>
                        <a:ea typeface="Calibri"/>
                        <a:cs typeface="Calibri"/>
                        <a:sym typeface="Calibri"/>
                      </a:endParaRPr>
                    </a:p>
                  </a:txBody>
                  <a:tcPr marT="0" marB="0" marR="48850" marL="48850"/>
                </a:tc>
              </a:tr>
              <a:tr h="403625">
                <a:tc>
                  <a:txBody>
                    <a:bodyPr/>
                    <a:lstStyle/>
                    <a:p>
                      <a:pPr indent="-177800" lvl="0" marL="228600" marR="0" rtl="0" algn="l">
                        <a:lnSpc>
                          <a:spcPct val="107000"/>
                        </a:lnSpc>
                        <a:spcBef>
                          <a:spcPts val="0"/>
                        </a:spcBef>
                        <a:spcAft>
                          <a:spcPts val="0"/>
                        </a:spcAft>
                        <a:buClr>
                          <a:srgbClr val="000000"/>
                        </a:buClr>
                        <a:buSzPts val="800"/>
                        <a:buFont typeface="Arial"/>
                        <a:buNone/>
                      </a:pPr>
                      <a:r>
                        <a:t/>
                      </a:r>
                      <a:endParaRPr b="1" sz="800" u="none" cap="none" strike="noStrike">
                        <a:solidFill>
                          <a:schemeClr val="dk1"/>
                        </a:solidFill>
                      </a:endParaRPr>
                    </a:p>
                    <a:p>
                      <a:pPr indent="0" lvl="0" marL="0" marR="0" rtl="0" algn="l">
                        <a:lnSpc>
                          <a:spcPct val="107000"/>
                        </a:lnSpc>
                        <a:spcBef>
                          <a:spcPts val="0"/>
                        </a:spcBef>
                        <a:spcAft>
                          <a:spcPts val="0"/>
                        </a:spcAft>
                        <a:buClr>
                          <a:srgbClr val="000000"/>
                        </a:buClr>
                        <a:buSzPts val="800"/>
                        <a:buFont typeface="Arial"/>
                        <a:buNone/>
                      </a:pPr>
                      <a:r>
                        <a:rPr b="1" lang="it" sz="800" u="none" cap="none" strike="noStrike">
                          <a:solidFill>
                            <a:schemeClr val="dk1"/>
                          </a:solidFill>
                        </a:rPr>
                        <a:t>1.patients_hospitalized</a:t>
                      </a:r>
                      <a:endParaRPr b="1"/>
                    </a:p>
                    <a:p>
                      <a:pPr indent="0" lvl="0" marL="0" marR="0" rtl="0" algn="l">
                        <a:lnSpc>
                          <a:spcPct val="107000"/>
                        </a:lnSpc>
                        <a:spcBef>
                          <a:spcPts val="0"/>
                        </a:spcBef>
                        <a:spcAft>
                          <a:spcPts val="0"/>
                        </a:spcAft>
                        <a:buClr>
                          <a:srgbClr val="000000"/>
                        </a:buClr>
                        <a:buSzPts val="800"/>
                        <a:buFont typeface="Arial"/>
                        <a:buNone/>
                      </a:pPr>
                      <a:r>
                        <a:t/>
                      </a:r>
                      <a:endParaRPr b="1" sz="800" u="none" cap="none" strike="noStrike">
                        <a:solidFill>
                          <a:schemeClr val="dk1"/>
                        </a:solidFill>
                      </a:endParaRPr>
                    </a:p>
                  </a:txBody>
                  <a:tcPr marT="0" marB="0" marR="48850" marL="48850"/>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0.97</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0.9322  </a:t>
                      </a:r>
                      <a:endParaRPr b="1" sz="800" u="none" cap="none" strike="noStrike">
                        <a:latin typeface="Calibri"/>
                        <a:ea typeface="Calibri"/>
                        <a:cs typeface="Calibri"/>
                        <a:sym typeface="Calibri"/>
                      </a:endParaRPr>
                    </a:p>
                  </a:txBody>
                  <a:tcPr marT="0" marB="0" marR="48850" marL="48850"/>
                </a:tc>
              </a:tr>
              <a:tr h="271950">
                <a:tc>
                  <a:txBody>
                    <a:bodyPr/>
                    <a:lstStyle/>
                    <a:p>
                      <a:pPr indent="0" lvl="0" marL="0" marR="0" rtl="0" algn="l">
                        <a:lnSpc>
                          <a:spcPct val="107000"/>
                        </a:lnSpc>
                        <a:spcBef>
                          <a:spcPts val="0"/>
                        </a:spcBef>
                        <a:spcAft>
                          <a:spcPts val="0"/>
                        </a:spcAft>
                        <a:buNone/>
                      </a:pPr>
                      <a:r>
                        <a:rPr b="1" lang="it" sz="800" u="none" cap="none" strike="noStrike">
                          <a:solidFill>
                            <a:schemeClr val="dk1"/>
                          </a:solidFill>
                        </a:rPr>
                        <a:t>2. color</a:t>
                      </a:r>
                      <a:endParaRPr b="1"/>
                    </a:p>
                    <a:p>
                      <a:pPr indent="0" lvl="0" marL="0" marR="0" rtl="0" algn="l">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-0.35</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0.1342  </a:t>
                      </a:r>
                      <a:endParaRPr b="1" sz="800" u="none" cap="none" strike="noStrike">
                        <a:latin typeface="Calibri"/>
                        <a:ea typeface="Calibri"/>
                        <a:cs typeface="Calibri"/>
                        <a:sym typeface="Calibri"/>
                      </a:endParaRPr>
                    </a:p>
                  </a:txBody>
                  <a:tcPr marT="0" marB="0" marR="48850" marL="48850"/>
                </a:tc>
              </a:tr>
              <a:tr h="271950">
                <a:tc>
                  <a:txBody>
                    <a:bodyPr/>
                    <a:lstStyle/>
                    <a:p>
                      <a:pPr indent="0" lvl="0" marL="0" marR="0" rtl="0" algn="l">
                        <a:lnSpc>
                          <a:spcPct val="107000"/>
                        </a:lnSpc>
                        <a:spcBef>
                          <a:spcPts val="0"/>
                        </a:spcBef>
                        <a:spcAft>
                          <a:spcPts val="0"/>
                        </a:spcAft>
                        <a:buNone/>
                      </a:pPr>
                      <a:r>
                        <a:rPr b="1" lang="it" sz="800" u="none" cap="none" strike="noStrike">
                          <a:solidFill>
                            <a:schemeClr val="dk1"/>
                          </a:solidFill>
                        </a:rPr>
                        <a:t>3. new_positive</a:t>
                      </a:r>
                      <a:endParaRPr b="1" sz="800" u="none" cap="none" strike="noStrike">
                        <a:solidFill>
                          <a:schemeClr val="dk1"/>
                        </a:solidFill>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0.76</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0.5941</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8850" marL="48850"/>
                </a:tc>
              </a:tr>
              <a:tr h="271950">
                <a:tc>
                  <a:txBody>
                    <a:bodyPr/>
                    <a:lstStyle/>
                    <a:p>
                      <a:pPr indent="0" lvl="0" marL="0" marR="0" rtl="0" algn="l">
                        <a:lnSpc>
                          <a:spcPct val="107000"/>
                        </a:lnSpc>
                        <a:spcBef>
                          <a:spcPts val="0"/>
                        </a:spcBef>
                        <a:spcAft>
                          <a:spcPts val="0"/>
                        </a:spcAft>
                        <a:buNone/>
                      </a:pPr>
                      <a:r>
                        <a:rPr b="1" lang="it" sz="800" u="none" cap="none" strike="noStrike">
                          <a:solidFill>
                            <a:schemeClr val="dk1"/>
                          </a:solidFill>
                        </a:rPr>
                        <a:t>4. diff_death </a:t>
                      </a:r>
                      <a:endParaRPr b="1" sz="800" u="none" cap="none" strike="noStrike">
                        <a:solidFill>
                          <a:schemeClr val="dk1"/>
                        </a:solidFill>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0.78</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0.6353</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8850" marL="48850"/>
                </a:tc>
              </a:tr>
              <a:tr h="271950">
                <a:tc>
                  <a:txBody>
                    <a:bodyPr/>
                    <a:lstStyle/>
                    <a:p>
                      <a:pPr indent="0" lvl="0" marL="0" marR="0" rtl="0" algn="l">
                        <a:lnSpc>
                          <a:spcPct val="107000"/>
                        </a:lnSpc>
                        <a:spcBef>
                          <a:spcPts val="0"/>
                        </a:spcBef>
                        <a:spcAft>
                          <a:spcPts val="0"/>
                        </a:spcAft>
                        <a:buNone/>
                      </a:pPr>
                      <a:r>
                        <a:rPr b="1" lang="it" sz="800" u="none" cap="none" strike="noStrike">
                          <a:solidFill>
                            <a:schemeClr val="dk1"/>
                          </a:solidFill>
                        </a:rPr>
                        <a:t>5. date</a:t>
                      </a:r>
                      <a:endParaRPr b="1" sz="800" u="none" cap="none" strike="noStrike">
                        <a:solidFill>
                          <a:schemeClr val="dk1"/>
                        </a:solidFill>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0.64</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0.5673</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8850" marL="48850"/>
                </a:tc>
              </a:tr>
              <a:tr h="271950">
                <a:tc>
                  <a:txBody>
                    <a:bodyPr/>
                    <a:lstStyle/>
                    <a:p>
                      <a:pPr indent="0" lvl="0" marL="0" marR="0" rtl="0" algn="l">
                        <a:lnSpc>
                          <a:spcPct val="107000"/>
                        </a:lnSpc>
                        <a:spcBef>
                          <a:spcPts val="0"/>
                        </a:spcBef>
                        <a:spcAft>
                          <a:spcPts val="0"/>
                        </a:spcAft>
                        <a:buNone/>
                      </a:pPr>
                      <a:r>
                        <a:rPr b="1" lang="it" sz="800" u="none" cap="none" strike="noStrike">
                          <a:solidFill>
                            <a:schemeClr val="dk1"/>
                          </a:solidFill>
                        </a:rPr>
                        <a:t>6. diff_recovered</a:t>
                      </a:r>
                      <a:endParaRPr b="1" sz="800" u="none" cap="none" strike="noStrike">
                        <a:solidFill>
                          <a:schemeClr val="dk1"/>
                        </a:solidFill>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0.52</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0.2892</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8850" marL="48850"/>
                </a:tc>
              </a:tr>
              <a:tr h="271950">
                <a:tc>
                  <a:txBody>
                    <a:bodyPr/>
                    <a:lstStyle/>
                    <a:p>
                      <a:pPr indent="0" lvl="0" marL="0" marR="0" rtl="0" algn="l">
                        <a:lnSpc>
                          <a:spcPct val="107000"/>
                        </a:lnSpc>
                        <a:spcBef>
                          <a:spcPts val="0"/>
                        </a:spcBef>
                        <a:spcAft>
                          <a:spcPts val="0"/>
                        </a:spcAft>
                        <a:buNone/>
                      </a:pPr>
                      <a:r>
                        <a:rPr b="1" lang="it" sz="800" u="none" cap="none" strike="noStrike">
                          <a:solidFill>
                            <a:schemeClr val="dk1"/>
                          </a:solidFill>
                        </a:rPr>
                        <a:t>7. intensive_care_admission</a:t>
                      </a:r>
                      <a:endParaRPr b="1" sz="800" u="none" cap="none" strike="noStrike">
                        <a:solidFill>
                          <a:schemeClr val="dk1"/>
                        </a:solidFill>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0.37</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0.006336</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8850" marL="48850"/>
                </a:tc>
              </a:tr>
              <a:tr h="271950">
                <a:tc>
                  <a:txBody>
                    <a:bodyPr/>
                    <a:lstStyle/>
                    <a:p>
                      <a:pPr indent="0" lvl="0" marL="0" marR="0" rtl="0" algn="l">
                        <a:lnSpc>
                          <a:spcPct val="107000"/>
                        </a:lnSpc>
                        <a:spcBef>
                          <a:spcPts val="0"/>
                        </a:spcBef>
                        <a:spcAft>
                          <a:spcPts val="0"/>
                        </a:spcAft>
                        <a:buNone/>
                      </a:pPr>
                      <a:r>
                        <a:rPr b="1" lang="it" sz="800" u="none" cap="none" strike="noStrike">
                          <a:solidFill>
                            <a:schemeClr val="dk1"/>
                          </a:solidFill>
                        </a:rPr>
                        <a:t>8. diff_tests_performed</a:t>
                      </a:r>
                      <a:endParaRPr b="1" sz="800" u="none" cap="none" strike="noStrike">
                        <a:solidFill>
                          <a:schemeClr val="dk1"/>
                        </a:solidFill>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0.25</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0.08471</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8850" marL="48850"/>
                </a:tc>
              </a:tr>
              <a:tr h="271950">
                <a:tc>
                  <a:txBody>
                    <a:bodyPr/>
                    <a:lstStyle/>
                    <a:p>
                      <a:pPr indent="0" lvl="0" marL="0" marR="0" rtl="0" algn="l">
                        <a:lnSpc>
                          <a:spcPct val="107000"/>
                        </a:lnSpc>
                        <a:spcBef>
                          <a:spcPts val="0"/>
                        </a:spcBef>
                        <a:spcAft>
                          <a:spcPts val="0"/>
                        </a:spcAft>
                        <a:buNone/>
                      </a:pPr>
                      <a:r>
                        <a:rPr b="1" lang="it" sz="800" u="none" cap="none" strike="noStrike">
                          <a:solidFill>
                            <a:schemeClr val="dk1"/>
                          </a:solidFill>
                        </a:rPr>
                        <a:t>9. positive_variation</a:t>
                      </a:r>
                      <a:endParaRPr b="1" sz="800" u="none" cap="none" strike="noStrike">
                        <a:solidFill>
                          <a:schemeClr val="dk1"/>
                        </a:solidFill>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-0.093</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0.001045</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8850" marL="48850"/>
                </a:tc>
              </a:tr>
              <a:tr h="271950">
                <a:tc>
                  <a:txBody>
                    <a:bodyPr/>
                    <a:lstStyle/>
                    <a:p>
                      <a:pPr indent="0" lvl="0" marL="0" marR="0" rtl="0" algn="l">
                        <a:lnSpc>
                          <a:spcPct val="107000"/>
                        </a:lnSpc>
                        <a:spcBef>
                          <a:spcPts val="0"/>
                        </a:spcBef>
                        <a:spcAft>
                          <a:spcPts val="0"/>
                        </a:spcAft>
                        <a:buNone/>
                      </a:pPr>
                      <a:r>
                        <a:rPr b="1" lang="it" sz="800" u="none" cap="none" strike="noStrike">
                          <a:solidFill>
                            <a:schemeClr val="dk1"/>
                          </a:solidFill>
                        </a:rPr>
                        <a:t>10. diff_home_confinement</a:t>
                      </a:r>
                      <a:endParaRPr b="1" sz="800" u="none" cap="none" strike="noStrike">
                        <a:solidFill>
                          <a:schemeClr val="dk1"/>
                        </a:solidFill>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-0.092</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0.001265</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8850" marL="48850"/>
                </a:tc>
              </a:tr>
              <a:tr h="271950">
                <a:tc>
                  <a:txBody>
                    <a:bodyPr/>
                    <a:lstStyle/>
                    <a:p>
                      <a:pPr indent="0" lvl="0" marL="0" marR="0" rtl="0" algn="l">
                        <a:lnSpc>
                          <a:spcPct val="107000"/>
                        </a:lnSpc>
                        <a:spcBef>
                          <a:spcPts val="0"/>
                        </a:spcBef>
                        <a:spcAft>
                          <a:spcPts val="0"/>
                        </a:spcAft>
                        <a:buNone/>
                      </a:pPr>
                      <a:r>
                        <a:rPr b="1" lang="it" sz="800" u="none" cap="none" strike="noStrike">
                          <a:solidFill>
                            <a:schemeClr val="dk1"/>
                          </a:solidFill>
                        </a:rPr>
                        <a:t>11. diff_total_people_tested  </a:t>
                      </a:r>
                      <a:endParaRPr b="1" sz="800" u="none" cap="none" strike="noStrike">
                        <a:solidFill>
                          <a:schemeClr val="dk1"/>
                        </a:solidFill>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-0.069</a:t>
                      </a:r>
                      <a:endParaRPr b="1" sz="800" u="none" cap="none" strike="noStrike">
                        <a:latin typeface="Calibri"/>
                        <a:ea typeface="Calibri"/>
                        <a:cs typeface="Calibri"/>
                        <a:sym typeface="Calibri"/>
                      </a:endParaRPr>
                    </a:p>
                  </a:txBody>
                  <a:tcPr marT="0" marB="0" marR="48850" marL="48850"/>
                </a:tc>
                <a:tc>
                  <a:txBody>
                    <a:bodyPr/>
                    <a:lstStyle/>
                    <a:p>
                      <a:pPr indent="0" lvl="0" marL="0" marR="0" rtl="0" algn="ctr">
                        <a:lnSpc>
                          <a:spcPct val="107000"/>
                        </a:lnSpc>
                        <a:spcBef>
                          <a:spcPts val="0"/>
                        </a:spcBef>
                        <a:spcAft>
                          <a:spcPts val="0"/>
                        </a:spcAft>
                        <a:buNone/>
                      </a:pPr>
                      <a:r>
                        <a:rPr b="1" lang="it" sz="800" u="none" cap="none" strike="noStrike"/>
                        <a:t>-0.003051</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8850" marL="48850"/>
                </a:tc>
              </a:tr>
            </a:tbl>
          </a:graphicData>
        </a:graphic>
      </p:graphicFrame>
      <p:sp>
        <p:nvSpPr>
          <p:cNvPr id="177" name="Google Shape;177;p5"/>
          <p:cNvSpPr/>
          <p:nvPr/>
        </p:nvSpPr>
        <p:spPr>
          <a:xfrm>
            <a:off x="1148343" y="1470379"/>
            <a:ext cx="1954381" cy="415498"/>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it" sz="1050" u="none" cap="none" strike="noStrike">
                <a:solidFill>
                  <a:schemeClr val="dk1"/>
                </a:solidFill>
                <a:latin typeface="Arial"/>
                <a:ea typeface="Arial"/>
                <a:cs typeface="Arial"/>
                <a:sym typeface="Arial"/>
              </a:rPr>
              <a:t>response variable =</a:t>
            </a:r>
            <a:endParaRPr b="1" i="0" sz="1050" u="none" cap="none" strike="noStrike">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b="1" i="0" lang="it" sz="1050" u="none" cap="none" strike="noStrike">
                <a:solidFill>
                  <a:srgbClr val="000000"/>
                </a:solidFill>
                <a:latin typeface="Consolas"/>
                <a:ea typeface="Consolas"/>
                <a:cs typeface="Consolas"/>
                <a:sym typeface="Consolas"/>
              </a:rPr>
              <a:t>patients_intensive_care </a:t>
            </a:r>
            <a:endParaRPr b="1" i="0" sz="1050" u="none" cap="none" strike="noStrike">
              <a:solidFill>
                <a:schemeClr val="dk1"/>
              </a:solidFill>
              <a:latin typeface="Arial"/>
              <a:ea typeface="Arial"/>
              <a:cs typeface="Arial"/>
              <a:sym typeface="Arial"/>
            </a:endParaRPr>
          </a:p>
        </p:txBody>
      </p:sp>
      <p:sp>
        <p:nvSpPr>
          <p:cNvPr id="178" name="Google Shape;178;p5"/>
          <p:cNvSpPr/>
          <p:nvPr/>
        </p:nvSpPr>
        <p:spPr>
          <a:xfrm>
            <a:off x="1355298" y="2074029"/>
            <a:ext cx="1400961" cy="253916"/>
          </a:xfrm>
          <a:prstGeom prst="rect">
            <a:avLst/>
          </a:prstGeom>
          <a:blipFill rotWithShape="1">
            <a:blip r:embed="rId3">
              <a:alphaModFix/>
            </a:blip>
            <a:stretch>
              <a:fillRect b="-2172"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 sz="1400" u="none" cap="none" strike="noStrike">
                <a:latin typeface="Arial"/>
                <a:ea typeface="Arial"/>
                <a:cs typeface="Arial"/>
                <a:sym typeface="Arial"/>
              </a:rPr>
              <a:t> </a:t>
            </a:r>
            <a:endParaRPr/>
          </a:p>
        </p:txBody>
      </p:sp>
      <p:pic>
        <p:nvPicPr>
          <p:cNvPr id="179" name="Google Shape;179;p5"/>
          <p:cNvPicPr preferRelativeResize="0"/>
          <p:nvPr/>
        </p:nvPicPr>
        <p:blipFill rotWithShape="1">
          <a:blip r:embed="rId4">
            <a:alphaModFix/>
          </a:blip>
          <a:srcRect b="0" l="0" r="0" t="0"/>
          <a:stretch/>
        </p:blipFill>
        <p:spPr>
          <a:xfrm>
            <a:off x="258363" y="2327945"/>
            <a:ext cx="3594833" cy="2365146"/>
          </a:xfrm>
          <a:prstGeom prst="rect">
            <a:avLst/>
          </a:prstGeom>
          <a:noFill/>
          <a:ln>
            <a:noFill/>
          </a:ln>
        </p:spPr>
      </p:pic>
      <p:sp>
        <p:nvSpPr>
          <p:cNvPr id="180" name="Google Shape;180;p5"/>
          <p:cNvSpPr txBox="1"/>
          <p:nvPr>
            <p:ph type="title"/>
          </p:nvPr>
        </p:nvSpPr>
        <p:spPr>
          <a:xfrm>
            <a:off x="683650" y="202374"/>
            <a:ext cx="7886700" cy="10914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64516"/>
              <a:buNone/>
            </a:pPr>
            <a:r>
              <a:rPr b="1" lang="it" sz="3100">
                <a:solidFill>
                  <a:schemeClr val="dk1"/>
                </a:solidFill>
              </a:rPr>
              <a:t>2. Linear regression models</a:t>
            </a:r>
            <a:br>
              <a:rPr b="1" lang="it" sz="3100">
                <a:solidFill>
                  <a:schemeClr val="dk1"/>
                </a:solidFill>
              </a:rPr>
            </a:br>
            <a:r>
              <a:rPr b="1" lang="it" sz="3100">
                <a:solidFill>
                  <a:schemeClr val="dk1"/>
                </a:solidFill>
              </a:rPr>
              <a:t>based on </a:t>
            </a:r>
            <a:r>
              <a:rPr b="1" lang="it" sz="3100"/>
              <a:t>MRMR </a:t>
            </a:r>
            <a:r>
              <a:rPr b="1" lang="it" sz="3100">
                <a:solidFill>
                  <a:schemeClr val="dk1"/>
                </a:solidFill>
              </a:rPr>
              <a:t>variable selection </a:t>
            </a:r>
            <a:r>
              <a:rPr b="1" lang="it" sz="2700"/>
              <a:t>and FW method</a:t>
            </a:r>
            <a:r>
              <a:rPr b="1" lang="it" sz="3100"/>
              <a:t> </a:t>
            </a:r>
            <a:br>
              <a:rPr b="1" lang="it" sz="3100"/>
            </a:br>
            <a:r>
              <a:rPr b="1" lang="it" sz="2400"/>
              <a:t>(Maximum </a:t>
            </a:r>
            <a:r>
              <a:rPr b="1" lang="it" sz="2400"/>
              <a:t>Relevance</a:t>
            </a:r>
            <a:r>
              <a:rPr b="1" lang="it" sz="2400"/>
              <a:t> – Minimum Redundancy)</a:t>
            </a:r>
            <a:br>
              <a:rPr lang="it" sz="3200"/>
            </a:br>
            <a:r>
              <a:rPr b="1" lang="it" sz="3000">
                <a:solidFill>
                  <a:schemeClr val="dk1"/>
                </a:solidFill>
              </a:rPr>
              <a:t> </a:t>
            </a:r>
            <a:endParaRPr b="1" sz="30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6"/>
          <p:cNvSpPr/>
          <p:nvPr/>
        </p:nvSpPr>
        <p:spPr>
          <a:xfrm>
            <a:off x="121638" y="2173648"/>
            <a:ext cx="1633757" cy="956672"/>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342900" marR="0" rtl="0" algn="l">
              <a:lnSpc>
                <a:spcPct val="107000"/>
              </a:lnSpc>
              <a:spcBef>
                <a:spcPts val="0"/>
              </a:spcBef>
              <a:spcAft>
                <a:spcPts val="0"/>
              </a:spcAft>
              <a:buNone/>
            </a:pPr>
            <a:r>
              <a:rPr b="1" i="0" lang="it" sz="1050" u="none" cap="none" strike="noStrike">
                <a:solidFill>
                  <a:srgbClr val="385623"/>
                </a:solidFill>
                <a:latin typeface="Calibri"/>
                <a:ea typeface="Calibri"/>
                <a:cs typeface="Calibri"/>
                <a:sym typeface="Calibri"/>
              </a:rPr>
              <a:t>Selected variables x</a:t>
            </a:r>
            <a:endParaRPr b="0" i="0" sz="105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050"/>
              <a:buFont typeface="Arial"/>
              <a:buAutoNum type="romanUcPeriod"/>
            </a:pPr>
            <a:r>
              <a:rPr b="1" i="0" lang="it" sz="1050" u="none" cap="none" strike="noStrike">
                <a:solidFill>
                  <a:schemeClr val="dk1"/>
                </a:solidFill>
                <a:latin typeface="Calibri"/>
                <a:ea typeface="Calibri"/>
                <a:cs typeface="Calibri"/>
                <a:sym typeface="Calibri"/>
              </a:rPr>
              <a:t>patients_hospitalized </a:t>
            </a:r>
            <a:endParaRPr b="0" i="0" sz="105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050"/>
              <a:buFont typeface="Arial"/>
              <a:buAutoNum type="romanUcPeriod"/>
            </a:pPr>
            <a:r>
              <a:rPr b="1" i="0" lang="it" sz="1050" u="none" cap="none" strike="noStrike">
                <a:solidFill>
                  <a:schemeClr val="dk1"/>
                </a:solidFill>
                <a:latin typeface="Calibri"/>
                <a:ea typeface="Calibri"/>
                <a:cs typeface="Calibri"/>
                <a:sym typeface="Calibri"/>
              </a:rPr>
              <a:t>color</a:t>
            </a:r>
            <a:endParaRPr b="0" i="0" sz="105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050"/>
              <a:buFont typeface="Arial"/>
              <a:buAutoNum type="romanUcPeriod"/>
            </a:pPr>
            <a:r>
              <a:rPr b="1" i="0" lang="it" sz="1050" u="none" cap="none" strike="noStrike">
                <a:solidFill>
                  <a:schemeClr val="dk1"/>
                </a:solidFill>
                <a:latin typeface="Calibri"/>
                <a:ea typeface="Calibri"/>
                <a:cs typeface="Calibri"/>
                <a:sym typeface="Calibri"/>
              </a:rPr>
              <a:t>new_positive </a:t>
            </a:r>
            <a:endParaRPr b="0" i="0" sz="105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050"/>
              <a:buFont typeface="Arial"/>
              <a:buAutoNum type="romanUcPeriod"/>
            </a:pPr>
            <a:r>
              <a:rPr b="1" i="0" lang="it" sz="1050" u="none" cap="none" strike="noStrike">
                <a:solidFill>
                  <a:schemeClr val="dk1"/>
                </a:solidFill>
                <a:latin typeface="Calibri"/>
                <a:ea typeface="Calibri"/>
                <a:cs typeface="Calibri"/>
                <a:sym typeface="Calibri"/>
              </a:rPr>
              <a:t>diff_death</a:t>
            </a:r>
            <a:endParaRPr b="0" i="0" sz="1050" u="none" cap="none" strike="noStrike">
              <a:solidFill>
                <a:schemeClr val="dk1"/>
              </a:solidFill>
              <a:latin typeface="Calibri"/>
              <a:ea typeface="Calibri"/>
              <a:cs typeface="Calibri"/>
              <a:sym typeface="Calibri"/>
            </a:endParaRPr>
          </a:p>
        </p:txBody>
      </p:sp>
      <p:graphicFrame>
        <p:nvGraphicFramePr>
          <p:cNvPr id="186" name="Google Shape;186;p6"/>
          <p:cNvGraphicFramePr/>
          <p:nvPr/>
        </p:nvGraphicFramePr>
        <p:xfrm>
          <a:off x="1887523" y="1270417"/>
          <a:ext cx="3000000" cy="3000000"/>
        </p:xfrm>
        <a:graphic>
          <a:graphicData uri="http://schemas.openxmlformats.org/drawingml/2006/table">
            <a:tbl>
              <a:tblPr bandRow="1" firstCol="1" firstRow="1">
                <a:noFill/>
                <a:tableStyleId>{5F1CE233-1834-4EB5-A5F6-42CCFEFA2333}</a:tableStyleId>
              </a:tblPr>
              <a:tblGrid>
                <a:gridCol w="1208025"/>
                <a:gridCol w="899725"/>
                <a:gridCol w="660625"/>
                <a:gridCol w="654350"/>
                <a:gridCol w="601250"/>
                <a:gridCol w="512400"/>
                <a:gridCol w="515925"/>
                <a:gridCol w="1057000"/>
              </a:tblGrid>
              <a:tr h="538175">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Variables x</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Residual standard error</a:t>
                      </a:r>
                      <a:endParaRPr b="1" sz="800" u="none" cap="none" strike="noStrike"/>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0000"/>
                        </a:lnSpc>
                        <a:spcBef>
                          <a:spcPts val="0"/>
                        </a:spcBef>
                        <a:spcAft>
                          <a:spcPts val="0"/>
                        </a:spcAft>
                        <a:buNone/>
                      </a:pPr>
                      <a:r>
                        <a:t/>
                      </a:r>
                      <a:endParaRPr b="1" sz="800" u="none" cap="none" strike="noStrike"/>
                    </a:p>
                    <a:p>
                      <a:pPr indent="0" lvl="0" marL="0" marR="0" rtl="0" algn="ctr">
                        <a:lnSpc>
                          <a:spcPct val="100000"/>
                        </a:lnSpc>
                        <a:spcBef>
                          <a:spcPts val="0"/>
                        </a:spcBef>
                        <a:spcAft>
                          <a:spcPts val="0"/>
                        </a:spcAft>
                        <a:buNone/>
                      </a:pPr>
                      <a:r>
                        <a:rPr b="1" lang="it" sz="800" u="none" cap="none" strike="noStrike"/>
                        <a:t>Adjusted R-squared</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F-statistic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p-value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AIC</a:t>
                      </a:r>
                      <a:endParaRPr/>
                    </a:p>
                    <a:p>
                      <a:pPr indent="0" lvl="0" marL="0" marR="0" rtl="0" algn="ctr">
                        <a:lnSpc>
                          <a:spcPct val="100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BIC</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VIF</a:t>
                      </a:r>
                      <a:endParaRPr b="1" sz="800" u="none" cap="none" strike="noStrike">
                        <a:latin typeface="Calibri"/>
                        <a:ea typeface="Calibri"/>
                        <a:cs typeface="Calibri"/>
                        <a:sym typeface="Calibri"/>
                      </a:endParaRPr>
                    </a:p>
                  </a:txBody>
                  <a:tcPr marT="0" marB="0" marR="49825" marL="49825"/>
                </a:tc>
              </a:tr>
              <a:tr h="941775">
                <a:tc>
                  <a:txBody>
                    <a:bodyPr/>
                    <a:lstStyle/>
                    <a:p>
                      <a:pPr indent="0" lvl="0" marL="0" marR="0" rtl="0" algn="l">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none" cap="none" strike="noStrike">
                          <a:solidFill>
                            <a:schemeClr val="dk1"/>
                          </a:solidFill>
                        </a:rPr>
                        <a:t>1. patients_hospitalized</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none" cap="none" strike="noStrike">
                          <a:solidFill>
                            <a:schemeClr val="dk1"/>
                          </a:solidFill>
                        </a:rPr>
                        <a:t>+ color </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none" cap="none" strike="noStrike">
                          <a:solidFill>
                            <a:schemeClr val="dk1"/>
                          </a:solidFill>
                        </a:rPr>
                        <a:t>+ new_positive</a:t>
                      </a:r>
                      <a:endParaRPr b="1" sz="800" u="none" cap="none" strike="noStrike">
                        <a:solidFill>
                          <a:schemeClr val="dk1"/>
                        </a:solidFill>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14.32 on 120  df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sng" cap="none" strike="noStrike"/>
                    </a:p>
                    <a:p>
                      <a:pPr indent="0" lvl="0" marL="0" marR="0" rtl="0" algn="ctr">
                        <a:lnSpc>
                          <a:spcPct val="107000"/>
                        </a:lnSpc>
                        <a:spcBef>
                          <a:spcPts val="0"/>
                        </a:spcBef>
                        <a:spcAft>
                          <a:spcPts val="0"/>
                        </a:spcAft>
                        <a:buNone/>
                      </a:pPr>
                      <a:r>
                        <a:rPr b="1" lang="it" sz="800" u="sng" cap="none" strike="noStrike"/>
                        <a:t>0.9662  </a:t>
                      </a:r>
                      <a:endParaRPr b="1" sz="800" u="sng"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1173 on 3 and 120 DF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&lt; 2.2e-16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sng" cap="none" strike="noStrike"/>
                        <a:t>664.0209</a:t>
                      </a:r>
                      <a:r>
                        <a:rPr b="1" lang="it" sz="800" u="none" cap="none" strike="noStrike"/>
                        <a:t>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rPr b="1" lang="it" sz="800" u="none" cap="none" strike="noStrike"/>
                        <a:t> 668.5628  </a:t>
                      </a:r>
                      <a:endParaRPr b="1" sz="800" u="none" cap="none" strike="noStrike">
                        <a:latin typeface="Calibri"/>
                        <a:ea typeface="Calibri"/>
                        <a:cs typeface="Calibri"/>
                        <a:sym typeface="Calibri"/>
                      </a:endParaRPr>
                    </a:p>
                  </a:txBody>
                  <a:tcPr marT="0" marB="0" marR="49825" marL="49825"/>
                </a:tc>
                <a:tc>
                  <a:txBody>
                    <a:bodyPr/>
                    <a:lstStyle/>
                    <a:p>
                      <a:pPr indent="0" lvl="0" marL="0" marR="0" rtl="0" algn="l">
                        <a:lnSpc>
                          <a:spcPct val="107000"/>
                        </a:lnSpc>
                        <a:spcBef>
                          <a:spcPts val="0"/>
                        </a:spcBef>
                        <a:spcAft>
                          <a:spcPts val="0"/>
                        </a:spcAft>
                        <a:buNone/>
                      </a:pPr>
                      <a:r>
                        <a:rPr b="1" lang="it" sz="800" u="none" cap="none" strike="noStrike"/>
                        <a:t>patients_hospitalized                 </a:t>
                      </a:r>
                      <a:endParaRPr/>
                    </a:p>
                    <a:p>
                      <a:pPr indent="0" lvl="0" marL="0" marR="0" rtl="0" algn="l">
                        <a:lnSpc>
                          <a:spcPct val="107000"/>
                        </a:lnSpc>
                        <a:spcBef>
                          <a:spcPts val="0"/>
                        </a:spcBef>
                        <a:spcAft>
                          <a:spcPts val="0"/>
                        </a:spcAft>
                        <a:buNone/>
                      </a:pPr>
                      <a:r>
                        <a:rPr b="1" lang="it" sz="800" u="none" cap="none" strike="noStrike"/>
                        <a:t>color          </a:t>
                      </a:r>
                      <a:endParaRPr/>
                    </a:p>
                    <a:p>
                      <a:pPr indent="0" lvl="0" marL="0" marR="0" rtl="0" algn="l">
                        <a:lnSpc>
                          <a:spcPct val="107000"/>
                        </a:lnSpc>
                        <a:spcBef>
                          <a:spcPts val="0"/>
                        </a:spcBef>
                        <a:spcAft>
                          <a:spcPts val="0"/>
                        </a:spcAft>
                        <a:buNone/>
                      </a:pPr>
                      <a:r>
                        <a:rPr b="1" lang="it" sz="800" u="none" cap="none" strike="noStrike"/>
                        <a:t>new_positive</a:t>
                      </a:r>
                      <a:endParaRPr b="1" sz="800" u="none" cap="none" strike="noStrike"/>
                    </a:p>
                    <a:p>
                      <a:pPr indent="0" lvl="0" marL="0" marR="0" rtl="0" algn="l">
                        <a:lnSpc>
                          <a:spcPct val="107000"/>
                        </a:lnSpc>
                        <a:spcBef>
                          <a:spcPts val="0"/>
                        </a:spcBef>
                        <a:spcAft>
                          <a:spcPts val="0"/>
                        </a:spcAft>
                        <a:buNone/>
                      </a:pPr>
                      <a:r>
                        <a:rPr b="1" lang="it" sz="800" u="none" cap="none" strike="noStrike"/>
                        <a:t>1.9945                </a:t>
                      </a:r>
                      <a:endParaRPr/>
                    </a:p>
                    <a:p>
                      <a:pPr indent="0" lvl="0" marL="0" marR="0" rtl="0" algn="l">
                        <a:lnSpc>
                          <a:spcPct val="107000"/>
                        </a:lnSpc>
                        <a:spcBef>
                          <a:spcPts val="0"/>
                        </a:spcBef>
                        <a:spcAft>
                          <a:spcPts val="0"/>
                        </a:spcAft>
                        <a:buNone/>
                      </a:pPr>
                      <a:r>
                        <a:rPr b="1" lang="it" sz="800" u="none" cap="none" strike="noStrike"/>
                        <a:t>1.1061                </a:t>
                      </a:r>
                      <a:endParaRPr/>
                    </a:p>
                    <a:p>
                      <a:pPr indent="0" lvl="0" marL="0" marR="0" rtl="0" algn="l">
                        <a:lnSpc>
                          <a:spcPct val="107000"/>
                        </a:lnSpc>
                        <a:spcBef>
                          <a:spcPts val="0"/>
                        </a:spcBef>
                        <a:spcAft>
                          <a:spcPts val="0"/>
                        </a:spcAft>
                        <a:buNone/>
                      </a:pPr>
                      <a:r>
                        <a:rPr b="1" lang="it" sz="800" u="none" cap="none" strike="noStrike"/>
                        <a:t>1.8615  </a:t>
                      </a:r>
                      <a:endParaRPr b="1" sz="800" u="none" cap="none" strike="noStrike">
                        <a:latin typeface="Calibri"/>
                        <a:ea typeface="Calibri"/>
                        <a:cs typeface="Calibri"/>
                        <a:sym typeface="Calibri"/>
                      </a:endParaRPr>
                    </a:p>
                  </a:txBody>
                  <a:tcPr marT="0" marB="0" marR="49825" marL="49825"/>
                </a:tc>
              </a:tr>
              <a:tr h="1119300">
                <a:tc>
                  <a:txBody>
                    <a:bodyPr/>
                    <a:lstStyle/>
                    <a:p>
                      <a:pPr indent="0" lvl="0" marL="0" marR="0" rtl="0" algn="l">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none" cap="none" strike="noStrike">
                          <a:solidFill>
                            <a:schemeClr val="dk1"/>
                          </a:solidFill>
                        </a:rPr>
                        <a:t>2. patients_hospitalized</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none" cap="none" strike="noStrike">
                          <a:solidFill>
                            <a:schemeClr val="dk1"/>
                          </a:solidFill>
                        </a:rPr>
                        <a:t>+ color </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none" cap="none" strike="noStrike">
                          <a:solidFill>
                            <a:schemeClr val="dk1"/>
                          </a:solidFill>
                        </a:rPr>
                        <a:t>+ new_positive</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none" cap="none" strike="noStrike">
                          <a:solidFill>
                            <a:schemeClr val="dk1"/>
                          </a:solidFill>
                        </a:rPr>
                        <a:t>+ diff_death</a:t>
                      </a:r>
                      <a:endParaRPr b="1" sz="800" u="none" cap="none" strike="noStrike">
                        <a:solidFill>
                          <a:schemeClr val="dk1"/>
                        </a:solidFill>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rPr b="1" lang="it" sz="800" u="none" cap="none" strike="noStrike"/>
                        <a:t> </a:t>
                      </a:r>
                      <a:endParaRPr/>
                    </a:p>
                    <a:p>
                      <a:pPr indent="0" lvl="0" marL="0" marR="0" rtl="0" algn="ctr">
                        <a:lnSpc>
                          <a:spcPct val="107000"/>
                        </a:lnSpc>
                        <a:spcBef>
                          <a:spcPts val="0"/>
                        </a:spcBef>
                        <a:spcAft>
                          <a:spcPts val="0"/>
                        </a:spcAft>
                        <a:buNone/>
                      </a:pPr>
                      <a:r>
                        <a:rPr b="1" lang="it" sz="800" u="none" cap="none" strike="noStrike"/>
                        <a:t>14.37 on 118 df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0.9649  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839.5 on 4 and 118 DF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&lt; 2.2e-16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660.5696  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rPr b="1" lang="it" sz="800" u="none" cap="none" strike="noStrike"/>
                        <a:t> 666.2471  </a:t>
                      </a:r>
                      <a:endParaRPr b="1" sz="800" u="none" cap="none" strike="noStrike">
                        <a:latin typeface="Calibri"/>
                        <a:ea typeface="Calibri"/>
                        <a:cs typeface="Calibri"/>
                        <a:sym typeface="Calibri"/>
                      </a:endParaRPr>
                    </a:p>
                  </a:txBody>
                  <a:tcPr marT="0" marB="0" marR="49825" marL="49825"/>
                </a:tc>
                <a:tc>
                  <a:txBody>
                    <a:bodyPr/>
                    <a:lstStyle/>
                    <a:p>
                      <a:pPr indent="0" lvl="0" marL="0" marR="0" rtl="0" algn="l">
                        <a:lnSpc>
                          <a:spcPct val="107000"/>
                        </a:lnSpc>
                        <a:spcBef>
                          <a:spcPts val="0"/>
                        </a:spcBef>
                        <a:spcAft>
                          <a:spcPts val="0"/>
                        </a:spcAft>
                        <a:buNone/>
                      </a:pPr>
                      <a:r>
                        <a:rPr b="1" lang="it" sz="800" u="none" cap="none" strike="noStrike"/>
                        <a:t>patients_hospitalized                 color          new_positive            diff_death</a:t>
                      </a:r>
                      <a:endParaRPr b="1" sz="800" u="none" cap="none" strike="noStrike"/>
                    </a:p>
                    <a:p>
                      <a:pPr indent="0" lvl="0" marL="0" marR="0" rtl="0" algn="l">
                        <a:lnSpc>
                          <a:spcPct val="107000"/>
                        </a:lnSpc>
                        <a:spcBef>
                          <a:spcPts val="0"/>
                        </a:spcBef>
                        <a:spcAft>
                          <a:spcPts val="0"/>
                        </a:spcAft>
                        <a:buNone/>
                      </a:pPr>
                      <a:r>
                        <a:rPr b="1" lang="it" sz="800" u="none" cap="none" strike="noStrike"/>
                        <a:t>6.6046                </a:t>
                      </a:r>
                      <a:endParaRPr/>
                    </a:p>
                    <a:p>
                      <a:pPr indent="0" lvl="0" marL="0" marR="0" rtl="0" algn="l">
                        <a:lnSpc>
                          <a:spcPct val="107000"/>
                        </a:lnSpc>
                        <a:spcBef>
                          <a:spcPts val="0"/>
                        </a:spcBef>
                        <a:spcAft>
                          <a:spcPts val="0"/>
                        </a:spcAft>
                        <a:buNone/>
                      </a:pPr>
                      <a:r>
                        <a:rPr b="1" lang="it" sz="800" u="none" cap="none" strike="noStrike"/>
                        <a:t>1.1096               </a:t>
                      </a:r>
                      <a:endParaRPr/>
                    </a:p>
                    <a:p>
                      <a:pPr indent="0" lvl="0" marL="0" marR="0" rtl="0" algn="l">
                        <a:lnSpc>
                          <a:spcPct val="107000"/>
                        </a:lnSpc>
                        <a:spcBef>
                          <a:spcPts val="0"/>
                        </a:spcBef>
                        <a:spcAft>
                          <a:spcPts val="0"/>
                        </a:spcAft>
                        <a:buNone/>
                      </a:pPr>
                      <a:r>
                        <a:rPr b="1" lang="it" sz="800" u="none" cap="none" strike="noStrike"/>
                        <a:t>2.0343                4.4450  </a:t>
                      </a:r>
                      <a:endParaRPr b="1" sz="800" u="none" cap="none" strike="noStrike">
                        <a:latin typeface="Calibri"/>
                        <a:ea typeface="Calibri"/>
                        <a:cs typeface="Calibri"/>
                        <a:sym typeface="Calibri"/>
                      </a:endParaRPr>
                    </a:p>
                  </a:txBody>
                  <a:tcPr marT="0" marB="0" marR="49825" marL="49825"/>
                </a:tc>
              </a:tr>
              <a:tr h="941775">
                <a:tc>
                  <a:txBody>
                    <a:bodyPr/>
                    <a:lstStyle/>
                    <a:p>
                      <a:pPr indent="0" lvl="0" marL="0" marR="0" rtl="0" algn="l">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sng" cap="none" strike="noStrike">
                          <a:solidFill>
                            <a:schemeClr val="dk1"/>
                          </a:solidFill>
                        </a:rPr>
                        <a:t>3. patients_hospitalized</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sng" cap="none" strike="noStrike">
                          <a:solidFill>
                            <a:schemeClr val="dk1"/>
                          </a:solidFill>
                        </a:rPr>
                        <a:t>+ diff_death</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sng" cap="none" strike="noStrike">
                          <a:solidFill>
                            <a:schemeClr val="dk1"/>
                          </a:solidFill>
                        </a:rPr>
                        <a:t>+ new_positive</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endParaRPr>
                    </a:p>
                    <a:p>
                      <a:pPr indent="0" lvl="0" marL="0" marR="0" rtl="0" algn="l">
                        <a:lnSpc>
                          <a:spcPct val="107000"/>
                        </a:lnSpc>
                        <a:spcBef>
                          <a:spcPts val="0"/>
                        </a:spcBef>
                        <a:spcAft>
                          <a:spcPts val="0"/>
                        </a:spcAft>
                        <a:buNone/>
                      </a:pPr>
                      <a:r>
                        <a:rPr b="1" lang="it" sz="800" u="none" cap="none" strike="noStrike">
                          <a:solidFill>
                            <a:schemeClr val="dk1"/>
                          </a:solidFill>
                        </a:rPr>
                        <a:t> </a:t>
                      </a:r>
                      <a:endParaRPr b="1" sz="800" u="none" cap="none" strike="noStrike">
                        <a:solidFill>
                          <a:schemeClr val="dk1"/>
                        </a:solidFill>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16.10 on 119 df</a:t>
                      </a:r>
                      <a:endParaRPr b="1" sz="800" u="none" cap="none" strike="noStrike"/>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0.9559  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883.3 on 3 and 119 DF</a:t>
                      </a:r>
                      <a:endParaRPr/>
                    </a:p>
                    <a:p>
                      <a:pPr indent="0" lvl="0" marL="0" marR="0" rtl="0" algn="ctr">
                        <a:lnSpc>
                          <a:spcPct val="107000"/>
                        </a:lnSpc>
                        <a:spcBef>
                          <a:spcPts val="0"/>
                        </a:spcBef>
                        <a:spcAft>
                          <a:spcPts val="0"/>
                        </a:spcAft>
                        <a:buNone/>
                      </a:pPr>
                      <a:r>
                        <a:rPr b="1" lang="it" sz="800" u="none" cap="none" strike="noStrike"/>
                        <a:t>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&lt; 2.2e-16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t/>
                      </a:r>
                      <a:endParaRPr b="1" sz="800" u="none" cap="none" strike="noStrike"/>
                    </a:p>
                    <a:p>
                      <a:pPr indent="0" lvl="0" marL="0" marR="0" rtl="0" algn="ctr">
                        <a:lnSpc>
                          <a:spcPct val="107000"/>
                        </a:lnSpc>
                        <a:spcBef>
                          <a:spcPts val="0"/>
                        </a:spcBef>
                        <a:spcAft>
                          <a:spcPts val="0"/>
                        </a:spcAft>
                        <a:buNone/>
                      </a:pPr>
                      <a:r>
                        <a:rPr b="1" lang="it" sz="800" u="none" cap="none" strike="noStrike"/>
                        <a:t>687.5873  </a:t>
                      </a:r>
                      <a:endParaRPr b="1" sz="800" u="none" cap="none" strike="noStrike">
                        <a:latin typeface="Calibri"/>
                        <a:ea typeface="Calibri"/>
                        <a:cs typeface="Calibri"/>
                        <a:sym typeface="Calibri"/>
                      </a:endParaRPr>
                    </a:p>
                  </a:txBody>
                  <a:tcPr marT="0" marB="0" marR="49825" marL="49825"/>
                </a:tc>
                <a:tc>
                  <a:txBody>
                    <a:bodyPr/>
                    <a:lstStyle/>
                    <a:p>
                      <a:pPr indent="0" lvl="0" marL="0" marR="0" rtl="0" algn="ctr">
                        <a:lnSpc>
                          <a:spcPct val="107000"/>
                        </a:lnSpc>
                        <a:spcBef>
                          <a:spcPts val="0"/>
                        </a:spcBef>
                        <a:spcAft>
                          <a:spcPts val="0"/>
                        </a:spcAft>
                        <a:buNone/>
                      </a:pPr>
                      <a:r>
                        <a:rPr b="1" lang="it" sz="800" u="none" cap="none" strike="noStrike"/>
                        <a:t> </a:t>
                      </a:r>
                      <a:endParaRPr/>
                    </a:p>
                    <a:p>
                      <a:pPr indent="0" lvl="0" marL="0" marR="0" rtl="0" algn="ctr">
                        <a:lnSpc>
                          <a:spcPct val="107000"/>
                        </a:lnSpc>
                        <a:spcBef>
                          <a:spcPts val="0"/>
                        </a:spcBef>
                        <a:spcAft>
                          <a:spcPts val="0"/>
                        </a:spcAft>
                        <a:buNone/>
                      </a:pPr>
                      <a:r>
                        <a:rPr b="1" lang="it" sz="800" u="none" cap="none" strike="noStrike"/>
                        <a:t>692.1293</a:t>
                      </a:r>
                      <a:endParaRPr b="1" sz="800" u="none" cap="none" strike="noStrike">
                        <a:latin typeface="Calibri"/>
                        <a:ea typeface="Calibri"/>
                        <a:cs typeface="Calibri"/>
                        <a:sym typeface="Calibri"/>
                      </a:endParaRPr>
                    </a:p>
                  </a:txBody>
                  <a:tcPr marT="0" marB="0" marR="49825" marL="49825"/>
                </a:tc>
                <a:tc>
                  <a:txBody>
                    <a:bodyPr/>
                    <a:lstStyle/>
                    <a:p>
                      <a:pPr indent="0" lvl="0" marL="0" marR="0" rtl="0" algn="l">
                        <a:lnSpc>
                          <a:spcPct val="100000"/>
                        </a:lnSpc>
                        <a:spcBef>
                          <a:spcPts val="0"/>
                        </a:spcBef>
                        <a:spcAft>
                          <a:spcPts val="0"/>
                        </a:spcAft>
                        <a:buNone/>
                      </a:pPr>
                      <a:r>
                        <a:rPr b="1" lang="it" sz="800" u="none" cap="none" strike="noStrike"/>
                        <a:t>patients_hospitalized            diff_death</a:t>
                      </a:r>
                      <a:endParaRPr b="1" sz="800" u="none" cap="none" strike="noStrike"/>
                    </a:p>
                    <a:p>
                      <a:pPr indent="0" lvl="0" marL="0" marR="0" rtl="0" algn="l">
                        <a:lnSpc>
                          <a:spcPct val="100000"/>
                        </a:lnSpc>
                        <a:spcBef>
                          <a:spcPts val="0"/>
                        </a:spcBef>
                        <a:spcAft>
                          <a:spcPts val="0"/>
                        </a:spcAft>
                        <a:buNone/>
                      </a:pPr>
                      <a:r>
                        <a:rPr b="1" lang="it" sz="800" u="none" cap="none" strike="noStrike"/>
                        <a:t>new_positive</a:t>
                      </a:r>
                      <a:endParaRPr b="1" sz="800" u="none" cap="none" strike="noStrike"/>
                    </a:p>
                    <a:p>
                      <a:pPr indent="0" lvl="0" marL="0" marR="0" rtl="0" algn="l">
                        <a:lnSpc>
                          <a:spcPct val="100000"/>
                        </a:lnSpc>
                        <a:spcBef>
                          <a:spcPts val="0"/>
                        </a:spcBef>
                        <a:spcAft>
                          <a:spcPts val="0"/>
                        </a:spcAft>
                        <a:buNone/>
                      </a:pPr>
                      <a:r>
                        <a:rPr b="1" lang="it" sz="800" u="none" cap="none" strike="noStrike"/>
                        <a:t>6.3327                </a:t>
                      </a:r>
                      <a:endParaRPr/>
                    </a:p>
                    <a:p>
                      <a:pPr indent="0" lvl="0" marL="0" marR="0" rtl="0" algn="l">
                        <a:lnSpc>
                          <a:spcPct val="100000"/>
                        </a:lnSpc>
                        <a:spcBef>
                          <a:spcPts val="0"/>
                        </a:spcBef>
                        <a:spcAft>
                          <a:spcPts val="0"/>
                        </a:spcAft>
                        <a:buNone/>
                      </a:pPr>
                      <a:r>
                        <a:rPr b="1" lang="it" sz="800" u="none" cap="none" strike="noStrike"/>
                        <a:t>4.4221                </a:t>
                      </a:r>
                      <a:endParaRPr/>
                    </a:p>
                    <a:p>
                      <a:pPr indent="0" lvl="0" marL="0" marR="0" rtl="0" algn="l">
                        <a:lnSpc>
                          <a:spcPct val="100000"/>
                        </a:lnSpc>
                        <a:spcBef>
                          <a:spcPts val="0"/>
                        </a:spcBef>
                        <a:spcAft>
                          <a:spcPts val="0"/>
                        </a:spcAft>
                        <a:buNone/>
                      </a:pPr>
                      <a:r>
                        <a:rPr b="1" lang="it" sz="800" u="none" cap="none" strike="noStrike"/>
                        <a:t>2.0226</a:t>
                      </a:r>
                      <a:endParaRPr b="1" sz="800" u="none" cap="none" strike="noStrike">
                        <a:latin typeface="Calibri"/>
                        <a:ea typeface="Calibri"/>
                        <a:cs typeface="Calibri"/>
                        <a:sym typeface="Calibri"/>
                      </a:endParaRPr>
                    </a:p>
                  </a:txBody>
                  <a:tcPr marT="0" marB="0" marR="49825" marL="49825"/>
                </a:tc>
              </a:tr>
            </a:tbl>
          </a:graphicData>
        </a:graphic>
      </p:graphicFrame>
      <p:sp>
        <p:nvSpPr>
          <p:cNvPr id="187" name="Google Shape;187;p6"/>
          <p:cNvSpPr/>
          <p:nvPr/>
        </p:nvSpPr>
        <p:spPr>
          <a:xfrm>
            <a:off x="60819" y="1573099"/>
            <a:ext cx="1755397" cy="295466"/>
          </a:xfrm>
          <a:prstGeom prst="rect">
            <a:avLst/>
          </a:prstGeom>
          <a:blipFill rotWithShape="1">
            <a:blip r:embed="rId3">
              <a:alphaModFix/>
            </a:blip>
            <a:stretch>
              <a:fillRect b="-109429" l="0" r="0" t="-69806"/>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 sz="1400" u="none" cap="none" strike="noStrike">
                <a:latin typeface="Arial"/>
                <a:ea typeface="Arial"/>
                <a:cs typeface="Arial"/>
                <a:sym typeface="Arial"/>
              </a:rPr>
              <a:t> </a:t>
            </a:r>
            <a:endParaRPr/>
          </a:p>
        </p:txBody>
      </p:sp>
      <p:sp>
        <p:nvSpPr>
          <p:cNvPr id="188" name="Google Shape;188;p6"/>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60000"/>
              <a:buNone/>
            </a:pPr>
            <a:r>
              <a:rPr b="1" lang="it" sz="3000">
                <a:solidFill>
                  <a:schemeClr val="dk1"/>
                </a:solidFill>
              </a:rPr>
              <a:t>2. The best multiple linear regression models</a:t>
            </a:r>
            <a:br>
              <a:rPr b="1" lang="it" sz="3000">
                <a:solidFill>
                  <a:schemeClr val="dk1"/>
                </a:solidFill>
              </a:rPr>
            </a:br>
            <a:r>
              <a:rPr b="1" lang="it" sz="3000">
                <a:solidFill>
                  <a:schemeClr val="dk1"/>
                </a:solidFill>
              </a:rPr>
              <a:t>based on MRMR variables selection </a:t>
            </a:r>
            <a:r>
              <a:rPr b="1" lang="it" sz="2700"/>
              <a:t>and FW method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graphicFrame>
        <p:nvGraphicFramePr>
          <p:cNvPr id="193" name="Google Shape;193;p7"/>
          <p:cNvGraphicFramePr/>
          <p:nvPr/>
        </p:nvGraphicFramePr>
        <p:xfrm>
          <a:off x="2025274" y="1039705"/>
          <a:ext cx="3000000" cy="3000000"/>
        </p:xfrm>
        <a:graphic>
          <a:graphicData uri="http://schemas.openxmlformats.org/drawingml/2006/table">
            <a:tbl>
              <a:tblPr bandRow="1" firstCol="1" firstRow="1">
                <a:noFill/>
                <a:tableStyleId>{D3692300-F6BE-4372-94BE-5224809EB3A3}</a:tableStyleId>
              </a:tblPr>
              <a:tblGrid>
                <a:gridCol w="1359025"/>
                <a:gridCol w="892175"/>
                <a:gridCol w="469150"/>
                <a:gridCol w="562475"/>
                <a:gridCol w="530000"/>
                <a:gridCol w="572550"/>
                <a:gridCol w="541100"/>
                <a:gridCol w="1264650"/>
              </a:tblGrid>
              <a:tr h="538175">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Variables x</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Residual standard error</a:t>
                      </a:r>
                      <a:endParaRPr sz="800" u="none" cap="none" strike="noStrike"/>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0000"/>
                        </a:lnSpc>
                        <a:spcBef>
                          <a:spcPts val="0"/>
                        </a:spcBef>
                        <a:spcAft>
                          <a:spcPts val="0"/>
                        </a:spcAft>
                        <a:buNone/>
                      </a:pPr>
                      <a:r>
                        <a:rPr lang="it" sz="800" u="none" cap="none" strike="noStrike"/>
                        <a:t>Adjusted R-squared</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F-statistic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p-value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AIC</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BIC</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VIF</a:t>
                      </a:r>
                      <a:endParaRPr b="1" sz="800" u="none" cap="none" strike="noStrike">
                        <a:latin typeface="Calibri"/>
                        <a:ea typeface="Calibri"/>
                        <a:cs typeface="Calibri"/>
                        <a:sym typeface="Calibri"/>
                      </a:endParaRPr>
                    </a:p>
                  </a:txBody>
                  <a:tcPr marT="0" marB="0" marR="34475" marL="34475"/>
                </a:tc>
              </a:tr>
              <a:tr h="1100700">
                <a:tc>
                  <a:txBody>
                    <a:bodyPr/>
                    <a:lstStyle/>
                    <a:p>
                      <a:pPr indent="0" lvl="0" marL="0" marR="0" rtl="0" algn="l">
                        <a:lnSpc>
                          <a:spcPct val="107000"/>
                        </a:lnSpc>
                        <a:spcBef>
                          <a:spcPts val="0"/>
                        </a:spcBef>
                        <a:spcAft>
                          <a:spcPts val="0"/>
                        </a:spcAft>
                        <a:buNone/>
                      </a:pPr>
                      <a:r>
                        <a:rPr lang="it" sz="800" u="none" cap="none" strike="noStrike"/>
                        <a:t> </a:t>
                      </a:r>
                      <a:endParaRPr sz="800" u="none" cap="none" strike="noStrike"/>
                    </a:p>
                    <a:p>
                      <a:pPr indent="0" lvl="0" marL="0" marR="0" rtl="0" algn="l">
                        <a:lnSpc>
                          <a:spcPct val="107000"/>
                        </a:lnSpc>
                        <a:spcBef>
                          <a:spcPts val="0"/>
                        </a:spcBef>
                        <a:spcAft>
                          <a:spcPts val="0"/>
                        </a:spcAft>
                        <a:buClr>
                          <a:srgbClr val="000000"/>
                        </a:buClr>
                        <a:buSzPts val="800"/>
                        <a:buFont typeface="Arial"/>
                        <a:buNone/>
                      </a:pPr>
                      <a:r>
                        <a:rPr lang="it" sz="800" u="none" cap="none" strike="noStrike"/>
                        <a:t>1. patients_hospitalized </a:t>
                      </a:r>
                      <a:endParaRPr/>
                    </a:p>
                    <a:p>
                      <a:pPr indent="0" lvl="0" marL="0" marR="0" rtl="0" algn="l">
                        <a:lnSpc>
                          <a:spcPct val="107000"/>
                        </a:lnSpc>
                        <a:spcBef>
                          <a:spcPts val="0"/>
                        </a:spcBef>
                        <a:spcAft>
                          <a:spcPts val="0"/>
                        </a:spcAft>
                        <a:buClr>
                          <a:srgbClr val="000000"/>
                        </a:buClr>
                        <a:buSzPts val="800"/>
                        <a:buFont typeface="Arial"/>
                        <a:buNone/>
                      </a:pPr>
                      <a:r>
                        <a:rPr lang="it" sz="800" u="none" cap="none" strike="noStrike"/>
                        <a:t>+ new_positive </a:t>
                      </a:r>
                      <a:endParaRPr sz="800" u="none" cap="none" strike="noStrike"/>
                    </a:p>
                    <a:p>
                      <a:pPr indent="0" lvl="0" marL="0" marR="0" rtl="0" algn="l">
                        <a:lnSpc>
                          <a:spcPct val="107000"/>
                        </a:lnSpc>
                        <a:spcBef>
                          <a:spcPts val="0"/>
                        </a:spcBef>
                        <a:spcAft>
                          <a:spcPts val="0"/>
                        </a:spcAft>
                        <a:buNone/>
                      </a:pPr>
                      <a:r>
                        <a:rPr lang="it" sz="800" u="none" cap="none" strike="noStrike"/>
                        <a:t>+ recovered </a:t>
                      </a:r>
                      <a:endParaRPr sz="800" u="none" cap="none" strike="noStrike"/>
                    </a:p>
                    <a:p>
                      <a:pPr indent="0" lvl="0" marL="0" marR="0" rtl="0" algn="l">
                        <a:lnSpc>
                          <a:spcPct val="107000"/>
                        </a:lnSpc>
                        <a:spcBef>
                          <a:spcPts val="0"/>
                        </a:spcBef>
                        <a:spcAft>
                          <a:spcPts val="0"/>
                        </a:spcAft>
                        <a:buNone/>
                      </a:pPr>
                      <a:r>
                        <a:rPr lang="it" sz="800" u="none" cap="none" strike="noStrike"/>
                        <a:t>+ color</a:t>
                      </a:r>
                      <a:endParaRPr sz="800" u="none" cap="none" strike="noStrike"/>
                    </a:p>
                    <a:p>
                      <a:pPr indent="0" lvl="0" marL="0" marR="0" rtl="0" algn="l">
                        <a:lnSpc>
                          <a:spcPct val="107000"/>
                        </a:lnSpc>
                        <a:spcBef>
                          <a:spcPts val="0"/>
                        </a:spcBef>
                        <a:spcAft>
                          <a:spcPts val="0"/>
                        </a:spcAft>
                        <a:buNone/>
                      </a:pPr>
                      <a:r>
                        <a:rPr lang="it" sz="800" u="none" cap="none" strike="noStrike"/>
                        <a:t> </a:t>
                      </a:r>
                      <a:endParaRPr b="1" sz="800" u="none" cap="none" strike="noStrike">
                        <a:solidFill>
                          <a:schemeClr val="dk1"/>
                        </a:solidFill>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14.14 on 119 df</a:t>
                      </a:r>
                      <a:endParaRPr sz="800" u="none" cap="none" strike="noStrike"/>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0.9670 </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903.3 on 4 and 119 DF</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&lt; 2.2e-16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661.8754</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667.5529</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l">
                        <a:lnSpc>
                          <a:spcPct val="107000"/>
                        </a:lnSpc>
                        <a:spcBef>
                          <a:spcPts val="0"/>
                        </a:spcBef>
                        <a:spcAft>
                          <a:spcPts val="0"/>
                        </a:spcAft>
                        <a:buNone/>
                      </a:pPr>
                      <a:r>
                        <a:rPr lang="it" sz="800" u="none" cap="none" strike="noStrike"/>
                        <a:t>patients_hospitalized       </a:t>
                      </a:r>
                      <a:endParaRPr sz="800" u="none" cap="none" strike="noStrike"/>
                    </a:p>
                    <a:p>
                      <a:pPr indent="0" lvl="0" marL="0" marR="0" rtl="0" algn="l">
                        <a:lnSpc>
                          <a:spcPct val="107000"/>
                        </a:lnSpc>
                        <a:spcBef>
                          <a:spcPts val="0"/>
                        </a:spcBef>
                        <a:spcAft>
                          <a:spcPts val="0"/>
                        </a:spcAft>
                        <a:buNone/>
                      </a:pPr>
                      <a:r>
                        <a:rPr lang="it" sz="800" u="none" cap="none" strike="noStrike"/>
                        <a:t>new_positive             </a:t>
                      </a:r>
                      <a:endParaRPr/>
                    </a:p>
                    <a:p>
                      <a:pPr indent="0" lvl="0" marL="0" marR="0" rtl="0" algn="l">
                        <a:lnSpc>
                          <a:spcPct val="107000"/>
                        </a:lnSpc>
                        <a:spcBef>
                          <a:spcPts val="0"/>
                        </a:spcBef>
                        <a:spcAft>
                          <a:spcPts val="0"/>
                        </a:spcAft>
                        <a:buNone/>
                      </a:pPr>
                      <a:r>
                        <a:rPr lang="it" sz="800" u="none" cap="none" strike="noStrike"/>
                        <a:t>recovered                 </a:t>
                      </a:r>
                      <a:endParaRPr/>
                    </a:p>
                    <a:p>
                      <a:pPr indent="0" lvl="0" marL="0" marR="0" rtl="0" algn="l">
                        <a:lnSpc>
                          <a:spcPct val="107000"/>
                        </a:lnSpc>
                        <a:spcBef>
                          <a:spcPts val="0"/>
                        </a:spcBef>
                        <a:spcAft>
                          <a:spcPts val="0"/>
                        </a:spcAft>
                        <a:buNone/>
                      </a:pPr>
                      <a:r>
                        <a:rPr lang="it" sz="800" u="none" cap="none" strike="noStrike"/>
                        <a:t>color </a:t>
                      </a:r>
                      <a:endParaRPr sz="800" u="none" cap="none" strike="noStrike"/>
                    </a:p>
                    <a:p>
                      <a:pPr indent="0" lvl="0" marL="0" marR="0" rtl="0" algn="l">
                        <a:lnSpc>
                          <a:spcPct val="107000"/>
                        </a:lnSpc>
                        <a:spcBef>
                          <a:spcPts val="0"/>
                        </a:spcBef>
                        <a:spcAft>
                          <a:spcPts val="0"/>
                        </a:spcAft>
                        <a:buNone/>
                      </a:pPr>
                      <a:r>
                        <a:rPr lang="it" sz="800" u="none" cap="none" strike="noStrike"/>
                        <a:t>4.0878                </a:t>
                      </a:r>
                      <a:endParaRPr/>
                    </a:p>
                    <a:p>
                      <a:pPr indent="0" lvl="0" marL="0" marR="0" rtl="0" algn="l">
                        <a:lnSpc>
                          <a:spcPct val="107000"/>
                        </a:lnSpc>
                        <a:spcBef>
                          <a:spcPts val="0"/>
                        </a:spcBef>
                        <a:spcAft>
                          <a:spcPts val="0"/>
                        </a:spcAft>
                        <a:buNone/>
                      </a:pPr>
                      <a:r>
                        <a:rPr lang="it" sz="800" u="none" cap="none" strike="noStrike"/>
                        <a:t>2.8704                </a:t>
                      </a:r>
                      <a:endParaRPr/>
                    </a:p>
                    <a:p>
                      <a:pPr indent="0" lvl="0" marL="0" marR="0" rtl="0" algn="l">
                        <a:lnSpc>
                          <a:spcPct val="107000"/>
                        </a:lnSpc>
                        <a:spcBef>
                          <a:spcPts val="0"/>
                        </a:spcBef>
                        <a:spcAft>
                          <a:spcPts val="0"/>
                        </a:spcAft>
                        <a:buNone/>
                      </a:pPr>
                      <a:r>
                        <a:rPr lang="it" sz="800" u="none" cap="none" strike="noStrike"/>
                        <a:t>2.4486                </a:t>
                      </a:r>
                      <a:endParaRPr/>
                    </a:p>
                    <a:p>
                      <a:pPr indent="0" lvl="0" marL="0" marR="0" rtl="0" algn="l">
                        <a:lnSpc>
                          <a:spcPct val="107000"/>
                        </a:lnSpc>
                        <a:spcBef>
                          <a:spcPts val="0"/>
                        </a:spcBef>
                        <a:spcAft>
                          <a:spcPts val="0"/>
                        </a:spcAft>
                        <a:buNone/>
                      </a:pPr>
                      <a:r>
                        <a:rPr lang="it" sz="800" u="none" cap="none" strike="noStrike"/>
                        <a:t>1.2325 </a:t>
                      </a:r>
                      <a:endParaRPr/>
                    </a:p>
                    <a:p>
                      <a:pPr indent="0" lvl="0" marL="0" marR="0" rtl="0" algn="l">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r>
              <a:tr h="978400">
                <a:tc>
                  <a:txBody>
                    <a:bodyPr/>
                    <a:lstStyle/>
                    <a:p>
                      <a:pPr indent="0" lvl="0" marL="0" marR="0" rtl="0" algn="l">
                        <a:lnSpc>
                          <a:spcPct val="107000"/>
                        </a:lnSpc>
                        <a:spcBef>
                          <a:spcPts val="0"/>
                        </a:spcBef>
                        <a:spcAft>
                          <a:spcPts val="0"/>
                        </a:spcAft>
                        <a:buNone/>
                      </a:pPr>
                      <a:r>
                        <a:rPr lang="it" sz="800" u="none" cap="none" strike="noStrike"/>
                        <a:t> </a:t>
                      </a:r>
                      <a:endParaRPr sz="800" u="none" cap="none" strike="noStrike"/>
                    </a:p>
                    <a:p>
                      <a:pPr indent="0" lvl="0" marL="0" marR="0" rtl="0" algn="l">
                        <a:lnSpc>
                          <a:spcPct val="107000"/>
                        </a:lnSpc>
                        <a:spcBef>
                          <a:spcPts val="0"/>
                        </a:spcBef>
                        <a:spcAft>
                          <a:spcPts val="0"/>
                        </a:spcAft>
                        <a:buNone/>
                      </a:pPr>
                      <a:r>
                        <a:rPr lang="it" sz="800" u="none" cap="none" strike="noStrike"/>
                        <a:t>2. patients_hospitalized </a:t>
                      </a:r>
                      <a:endParaRPr/>
                    </a:p>
                    <a:p>
                      <a:pPr indent="0" lvl="0" marL="0" marR="0" rtl="0" algn="l">
                        <a:lnSpc>
                          <a:spcPct val="107000"/>
                        </a:lnSpc>
                        <a:spcBef>
                          <a:spcPts val="0"/>
                        </a:spcBef>
                        <a:spcAft>
                          <a:spcPts val="0"/>
                        </a:spcAft>
                        <a:buNone/>
                      </a:pPr>
                      <a:r>
                        <a:rPr lang="it" sz="800" u="none" cap="none" strike="noStrike"/>
                        <a:t>+ new_positive </a:t>
                      </a:r>
                      <a:endParaRPr sz="800" u="none" cap="none" strike="noStrike"/>
                    </a:p>
                    <a:p>
                      <a:pPr indent="0" lvl="0" marL="0" marR="0" rtl="0" algn="l">
                        <a:lnSpc>
                          <a:spcPct val="107000"/>
                        </a:lnSpc>
                        <a:spcBef>
                          <a:spcPts val="0"/>
                        </a:spcBef>
                        <a:spcAft>
                          <a:spcPts val="0"/>
                        </a:spcAft>
                        <a:buNone/>
                      </a:pPr>
                      <a:r>
                        <a:rPr lang="it" sz="800" u="none" cap="none" strike="noStrike"/>
                        <a:t>+ death </a:t>
                      </a:r>
                      <a:endParaRPr sz="800" u="none" cap="none" strike="noStrike"/>
                    </a:p>
                    <a:p>
                      <a:pPr indent="0" lvl="0" marL="0" marR="0" rtl="0" algn="l">
                        <a:lnSpc>
                          <a:spcPct val="107000"/>
                        </a:lnSpc>
                        <a:spcBef>
                          <a:spcPts val="0"/>
                        </a:spcBef>
                        <a:spcAft>
                          <a:spcPts val="0"/>
                        </a:spcAft>
                        <a:buNone/>
                      </a:pPr>
                      <a:r>
                        <a:rPr lang="it" sz="800" u="none" cap="none" strike="noStrike"/>
                        <a:t>+ color</a:t>
                      </a:r>
                      <a:endParaRPr sz="800" u="none" cap="none" strike="noStrike"/>
                    </a:p>
                    <a:p>
                      <a:pPr indent="0" lvl="0" marL="0" marR="0" rtl="0" algn="l">
                        <a:lnSpc>
                          <a:spcPct val="107000"/>
                        </a:lnSpc>
                        <a:spcBef>
                          <a:spcPts val="0"/>
                        </a:spcBef>
                        <a:spcAft>
                          <a:spcPts val="0"/>
                        </a:spcAft>
                        <a:buNone/>
                      </a:pPr>
                      <a:r>
                        <a:rPr lang="it" sz="800" u="none" cap="none" strike="noStrike"/>
                        <a:t> </a:t>
                      </a:r>
                      <a:endParaRPr b="1" sz="800" u="none" cap="none" strike="noStrike">
                        <a:solidFill>
                          <a:schemeClr val="dk1"/>
                        </a:solidFill>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14.17 on 119 df</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0.9669</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899 on 4 and 119 DF</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0000"/>
                        </a:lnSpc>
                        <a:spcBef>
                          <a:spcPts val="0"/>
                        </a:spcBef>
                        <a:spcAft>
                          <a:spcPts val="0"/>
                        </a:spcAft>
                        <a:buNone/>
                      </a:pPr>
                      <a:r>
                        <a:t/>
                      </a:r>
                      <a:endParaRPr sz="800" u="none" cap="none" strike="noStrike"/>
                    </a:p>
                    <a:p>
                      <a:pPr indent="0" lvl="0" marL="0" marR="0" rtl="0" algn="ctr">
                        <a:lnSpc>
                          <a:spcPct val="100000"/>
                        </a:lnSpc>
                        <a:spcBef>
                          <a:spcPts val="0"/>
                        </a:spcBef>
                        <a:spcAft>
                          <a:spcPts val="0"/>
                        </a:spcAft>
                        <a:buNone/>
                      </a:pPr>
                      <a:r>
                        <a:rPr lang="it" sz="800" u="none" cap="none" strike="noStrike"/>
                        <a:t>&lt; 2.2e-16</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662.4459  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668.1234  </a:t>
                      </a:r>
                      <a:endParaRPr b="1" sz="800" u="none" cap="none" strike="noStrike">
                        <a:latin typeface="Calibri"/>
                        <a:ea typeface="Calibri"/>
                        <a:cs typeface="Calibri"/>
                        <a:sym typeface="Calibri"/>
                      </a:endParaRPr>
                    </a:p>
                  </a:txBody>
                  <a:tcPr marT="0" marB="0" marR="34475" marL="34475"/>
                </a:tc>
                <a:tc>
                  <a:txBody>
                    <a:bodyPr/>
                    <a:lstStyle/>
                    <a:p>
                      <a:pPr indent="0" lvl="0" marL="0" marR="0" rtl="0" algn="l">
                        <a:lnSpc>
                          <a:spcPct val="107000"/>
                        </a:lnSpc>
                        <a:spcBef>
                          <a:spcPts val="0"/>
                        </a:spcBef>
                        <a:spcAft>
                          <a:spcPts val="0"/>
                        </a:spcAft>
                        <a:buNone/>
                      </a:pPr>
                      <a:r>
                        <a:rPr lang="it" sz="800" u="none" cap="none" strike="noStrike"/>
                        <a:t>patients_hospitalized         </a:t>
                      </a:r>
                      <a:endParaRPr/>
                    </a:p>
                    <a:p>
                      <a:pPr indent="0" lvl="0" marL="0" marR="0" rtl="0" algn="l">
                        <a:lnSpc>
                          <a:spcPct val="107000"/>
                        </a:lnSpc>
                        <a:spcBef>
                          <a:spcPts val="0"/>
                        </a:spcBef>
                        <a:spcAft>
                          <a:spcPts val="0"/>
                        </a:spcAft>
                        <a:buNone/>
                      </a:pPr>
                      <a:r>
                        <a:rPr lang="it" sz="800" u="none" cap="none" strike="noStrike"/>
                        <a:t>new_positive                 </a:t>
                      </a:r>
                      <a:endParaRPr/>
                    </a:p>
                    <a:p>
                      <a:pPr indent="0" lvl="0" marL="0" marR="0" rtl="0" algn="l">
                        <a:lnSpc>
                          <a:spcPct val="107000"/>
                        </a:lnSpc>
                        <a:spcBef>
                          <a:spcPts val="0"/>
                        </a:spcBef>
                        <a:spcAft>
                          <a:spcPts val="0"/>
                        </a:spcAft>
                        <a:buNone/>
                      </a:pPr>
                      <a:r>
                        <a:rPr lang="it" sz="800" u="none" cap="none" strike="noStrike"/>
                        <a:t>death                 </a:t>
                      </a:r>
                      <a:endParaRPr/>
                    </a:p>
                    <a:p>
                      <a:pPr indent="0" lvl="0" marL="0" marR="0" rtl="0" algn="l">
                        <a:lnSpc>
                          <a:spcPct val="107000"/>
                        </a:lnSpc>
                        <a:spcBef>
                          <a:spcPts val="0"/>
                        </a:spcBef>
                        <a:spcAft>
                          <a:spcPts val="0"/>
                        </a:spcAft>
                        <a:buNone/>
                      </a:pPr>
                      <a:r>
                        <a:rPr lang="it" sz="800" u="none" cap="none" strike="noStrike"/>
                        <a:t>color  </a:t>
                      </a:r>
                      <a:endParaRPr/>
                    </a:p>
                    <a:p>
                      <a:pPr indent="0" lvl="0" marL="0" marR="0" rtl="0" algn="l">
                        <a:lnSpc>
                          <a:spcPct val="107000"/>
                        </a:lnSpc>
                        <a:spcBef>
                          <a:spcPts val="0"/>
                        </a:spcBef>
                        <a:spcAft>
                          <a:spcPts val="0"/>
                        </a:spcAft>
                        <a:buNone/>
                      </a:pPr>
                      <a:r>
                        <a:rPr lang="it" sz="800" u="none" cap="none" strike="noStrike"/>
                        <a:t>4.8745                </a:t>
                      </a:r>
                      <a:endParaRPr/>
                    </a:p>
                    <a:p>
                      <a:pPr indent="0" lvl="0" marL="0" marR="0" rtl="0" algn="l">
                        <a:lnSpc>
                          <a:spcPct val="107000"/>
                        </a:lnSpc>
                        <a:spcBef>
                          <a:spcPts val="0"/>
                        </a:spcBef>
                        <a:spcAft>
                          <a:spcPts val="0"/>
                        </a:spcAft>
                        <a:buNone/>
                      </a:pPr>
                      <a:r>
                        <a:rPr lang="it" sz="800" u="none" cap="none" strike="noStrike"/>
                        <a:t>2.9246                </a:t>
                      </a:r>
                      <a:endParaRPr/>
                    </a:p>
                    <a:p>
                      <a:pPr indent="0" lvl="0" marL="0" marR="0" rtl="0" algn="l">
                        <a:lnSpc>
                          <a:spcPct val="107000"/>
                        </a:lnSpc>
                        <a:spcBef>
                          <a:spcPts val="0"/>
                        </a:spcBef>
                        <a:spcAft>
                          <a:spcPts val="0"/>
                        </a:spcAft>
                        <a:buNone/>
                      </a:pPr>
                      <a:r>
                        <a:rPr lang="it" sz="800" u="none" cap="none" strike="noStrike"/>
                        <a:t>3.0064                </a:t>
                      </a:r>
                      <a:endParaRPr/>
                    </a:p>
                    <a:p>
                      <a:pPr indent="0" lvl="0" marL="0" marR="0" rtl="0" algn="l">
                        <a:lnSpc>
                          <a:spcPct val="107000"/>
                        </a:lnSpc>
                        <a:spcBef>
                          <a:spcPts val="0"/>
                        </a:spcBef>
                        <a:spcAft>
                          <a:spcPts val="0"/>
                        </a:spcAft>
                        <a:buNone/>
                      </a:pPr>
                      <a:r>
                        <a:rPr lang="it" sz="800" u="none" cap="none" strike="noStrike"/>
                        <a:t>1.2684  </a:t>
                      </a:r>
                      <a:endParaRPr b="1" sz="800" u="none" cap="none" strike="noStrike">
                        <a:latin typeface="Calibri"/>
                        <a:ea typeface="Calibri"/>
                        <a:cs typeface="Calibri"/>
                        <a:sym typeface="Calibri"/>
                      </a:endParaRPr>
                    </a:p>
                  </a:txBody>
                  <a:tcPr marT="0" marB="0" marR="34475" marL="34475"/>
                </a:tc>
              </a:tr>
              <a:tr h="1223000">
                <a:tc>
                  <a:txBody>
                    <a:bodyPr/>
                    <a:lstStyle/>
                    <a:p>
                      <a:pPr indent="0" lvl="0" marL="0" marR="0" rtl="0" algn="l">
                        <a:lnSpc>
                          <a:spcPct val="107000"/>
                        </a:lnSpc>
                        <a:spcBef>
                          <a:spcPts val="0"/>
                        </a:spcBef>
                        <a:spcAft>
                          <a:spcPts val="0"/>
                        </a:spcAft>
                        <a:buNone/>
                      </a:pPr>
                      <a:r>
                        <a:rPr lang="it" sz="800" u="none" cap="none" strike="noStrike"/>
                        <a:t> </a:t>
                      </a:r>
                      <a:endParaRPr sz="800" u="none" cap="none" strike="noStrike"/>
                    </a:p>
                    <a:p>
                      <a:pPr indent="0" lvl="0" marL="0" marR="0" rtl="0" algn="l">
                        <a:lnSpc>
                          <a:spcPct val="107000"/>
                        </a:lnSpc>
                        <a:spcBef>
                          <a:spcPts val="0"/>
                        </a:spcBef>
                        <a:spcAft>
                          <a:spcPts val="0"/>
                        </a:spcAft>
                        <a:buNone/>
                      </a:pPr>
                      <a:r>
                        <a:rPr lang="it" sz="800" u="none" cap="none" strike="noStrike"/>
                        <a:t>3. patients_hospitalized </a:t>
                      </a:r>
                      <a:endParaRPr/>
                    </a:p>
                    <a:p>
                      <a:pPr indent="0" lvl="0" marL="0" marR="0" rtl="0" algn="l">
                        <a:lnSpc>
                          <a:spcPct val="107000"/>
                        </a:lnSpc>
                        <a:spcBef>
                          <a:spcPts val="0"/>
                        </a:spcBef>
                        <a:spcAft>
                          <a:spcPts val="0"/>
                        </a:spcAft>
                        <a:buNone/>
                      </a:pPr>
                      <a:r>
                        <a:rPr lang="it" sz="800" u="none" cap="none" strike="noStrike"/>
                        <a:t>+ new_positive </a:t>
                      </a:r>
                      <a:endParaRPr/>
                    </a:p>
                    <a:p>
                      <a:pPr indent="0" lvl="0" marL="0" marR="0" rtl="0" algn="l">
                        <a:lnSpc>
                          <a:spcPct val="107000"/>
                        </a:lnSpc>
                        <a:spcBef>
                          <a:spcPts val="0"/>
                        </a:spcBef>
                        <a:spcAft>
                          <a:spcPts val="0"/>
                        </a:spcAft>
                        <a:buNone/>
                      </a:pPr>
                      <a:r>
                        <a:rPr lang="it" sz="800" u="none" cap="none" strike="noStrike"/>
                        <a:t>+ recovered </a:t>
                      </a:r>
                      <a:endParaRPr/>
                    </a:p>
                    <a:p>
                      <a:pPr indent="0" lvl="0" marL="0" marR="0" rtl="0" algn="l">
                        <a:lnSpc>
                          <a:spcPct val="107000"/>
                        </a:lnSpc>
                        <a:spcBef>
                          <a:spcPts val="0"/>
                        </a:spcBef>
                        <a:spcAft>
                          <a:spcPts val="0"/>
                        </a:spcAft>
                        <a:buNone/>
                      </a:pPr>
                      <a:r>
                        <a:rPr lang="it" sz="800" u="none" cap="none" strike="noStrike"/>
                        <a:t>+ color </a:t>
                      </a:r>
                      <a:endParaRPr/>
                    </a:p>
                    <a:p>
                      <a:pPr indent="0" lvl="0" marL="0" marR="0" rtl="0" algn="l">
                        <a:lnSpc>
                          <a:spcPct val="107000"/>
                        </a:lnSpc>
                        <a:spcBef>
                          <a:spcPts val="0"/>
                        </a:spcBef>
                        <a:spcAft>
                          <a:spcPts val="0"/>
                        </a:spcAft>
                        <a:buNone/>
                      </a:pPr>
                      <a:r>
                        <a:rPr lang="it" sz="800" u="none" cap="none" strike="noStrike"/>
                        <a:t>+ positive_variation</a:t>
                      </a:r>
                      <a:endParaRPr sz="800" u="none" cap="none" strike="noStrike"/>
                    </a:p>
                    <a:p>
                      <a:pPr indent="0" lvl="0" marL="0" marR="0" rtl="0" algn="l">
                        <a:lnSpc>
                          <a:spcPct val="107000"/>
                        </a:lnSpc>
                        <a:spcBef>
                          <a:spcPts val="0"/>
                        </a:spcBef>
                        <a:spcAft>
                          <a:spcPts val="0"/>
                        </a:spcAft>
                        <a:buNone/>
                      </a:pPr>
                      <a:r>
                        <a:rPr lang="it" sz="800" u="none" cap="none" strike="noStrike"/>
                        <a:t> </a:t>
                      </a:r>
                      <a:endParaRPr b="1" sz="800" u="none" cap="none" strike="noStrike">
                        <a:solidFill>
                          <a:schemeClr val="dk1"/>
                        </a:solidFill>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14.2 on 118 df</a:t>
                      </a:r>
                      <a:endParaRPr sz="800" u="none" cap="none" strike="noStrike"/>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0.9668 </a:t>
                      </a:r>
                      <a:endParaRPr/>
                    </a:p>
                    <a:p>
                      <a:pPr indent="0" lvl="0" marL="0" marR="0" rtl="0" algn="ctr">
                        <a:lnSpc>
                          <a:spcPct val="100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716.9 on 5 and 118 DF</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0000"/>
                        </a:lnSpc>
                        <a:spcBef>
                          <a:spcPts val="0"/>
                        </a:spcBef>
                        <a:spcAft>
                          <a:spcPts val="0"/>
                        </a:spcAft>
                        <a:buNone/>
                      </a:pPr>
                      <a:r>
                        <a:t/>
                      </a:r>
                      <a:endParaRPr sz="800" u="none" cap="none" strike="noStrike"/>
                    </a:p>
                    <a:p>
                      <a:pPr indent="0" lvl="0" marL="0" marR="0" rtl="0" algn="ctr">
                        <a:lnSpc>
                          <a:spcPct val="100000"/>
                        </a:lnSpc>
                        <a:spcBef>
                          <a:spcPts val="0"/>
                        </a:spcBef>
                        <a:spcAft>
                          <a:spcPts val="0"/>
                        </a:spcAft>
                        <a:buNone/>
                      </a:pPr>
                      <a:r>
                        <a:rPr lang="it" sz="800" u="none" cap="none" strike="noStrike"/>
                        <a:t>&lt; 2.2e-16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663.8255</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670.6384</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l">
                        <a:lnSpc>
                          <a:spcPct val="107000"/>
                        </a:lnSpc>
                        <a:spcBef>
                          <a:spcPts val="0"/>
                        </a:spcBef>
                        <a:spcAft>
                          <a:spcPts val="0"/>
                        </a:spcAft>
                        <a:buNone/>
                      </a:pPr>
                      <a:r>
                        <a:rPr lang="it" sz="800" u="none" cap="none" strike="noStrike"/>
                        <a:t>patients_hospitalized         </a:t>
                      </a:r>
                      <a:endParaRPr sz="800" u="none" cap="none" strike="noStrike"/>
                    </a:p>
                    <a:p>
                      <a:pPr indent="0" lvl="0" marL="0" marR="0" rtl="0" algn="l">
                        <a:lnSpc>
                          <a:spcPct val="107000"/>
                        </a:lnSpc>
                        <a:spcBef>
                          <a:spcPts val="0"/>
                        </a:spcBef>
                        <a:spcAft>
                          <a:spcPts val="0"/>
                        </a:spcAft>
                        <a:buNone/>
                      </a:pPr>
                      <a:r>
                        <a:rPr lang="it" sz="800" u="none" cap="none" strike="noStrike"/>
                        <a:t>new_positive             </a:t>
                      </a:r>
                      <a:endParaRPr/>
                    </a:p>
                    <a:p>
                      <a:pPr indent="0" lvl="0" marL="0" marR="0" rtl="0" algn="l">
                        <a:lnSpc>
                          <a:spcPct val="107000"/>
                        </a:lnSpc>
                        <a:spcBef>
                          <a:spcPts val="0"/>
                        </a:spcBef>
                        <a:spcAft>
                          <a:spcPts val="0"/>
                        </a:spcAft>
                        <a:buNone/>
                      </a:pPr>
                      <a:r>
                        <a:rPr lang="it" sz="800" u="none" cap="none" strike="noStrike"/>
                        <a:t>recovered                 </a:t>
                      </a:r>
                      <a:endParaRPr/>
                    </a:p>
                    <a:p>
                      <a:pPr indent="0" lvl="0" marL="0" marR="0" rtl="0" algn="l">
                        <a:lnSpc>
                          <a:spcPct val="107000"/>
                        </a:lnSpc>
                        <a:spcBef>
                          <a:spcPts val="0"/>
                        </a:spcBef>
                        <a:spcAft>
                          <a:spcPts val="0"/>
                        </a:spcAft>
                        <a:buNone/>
                      </a:pPr>
                      <a:r>
                        <a:rPr lang="it" sz="800" u="none" cap="none" strike="noStrike"/>
                        <a:t>color    </a:t>
                      </a:r>
                      <a:endParaRPr sz="800" u="none" cap="none" strike="noStrike"/>
                    </a:p>
                    <a:p>
                      <a:pPr indent="0" lvl="0" marL="0" marR="0" rtl="0" algn="l">
                        <a:lnSpc>
                          <a:spcPct val="107000"/>
                        </a:lnSpc>
                        <a:spcBef>
                          <a:spcPts val="0"/>
                        </a:spcBef>
                        <a:spcAft>
                          <a:spcPts val="0"/>
                        </a:spcAft>
                        <a:buNone/>
                      </a:pPr>
                      <a:r>
                        <a:rPr lang="it" sz="800" u="none" cap="none" strike="noStrike"/>
                        <a:t>positive_variation </a:t>
                      </a:r>
                      <a:endParaRPr sz="800" u="none" cap="none" strike="noStrike"/>
                    </a:p>
                    <a:p>
                      <a:pPr indent="0" lvl="0" marL="0" marR="0" rtl="0" algn="l">
                        <a:lnSpc>
                          <a:spcPct val="107000"/>
                        </a:lnSpc>
                        <a:spcBef>
                          <a:spcPts val="0"/>
                        </a:spcBef>
                        <a:spcAft>
                          <a:spcPts val="0"/>
                        </a:spcAft>
                        <a:buNone/>
                      </a:pPr>
                      <a:r>
                        <a:rPr lang="it" sz="800" u="none" cap="none" strike="noStrike"/>
                        <a:t>5.6651                </a:t>
                      </a:r>
                      <a:endParaRPr/>
                    </a:p>
                    <a:p>
                      <a:pPr indent="0" lvl="0" marL="0" marR="0" rtl="0" algn="l">
                        <a:lnSpc>
                          <a:spcPct val="107000"/>
                        </a:lnSpc>
                        <a:spcBef>
                          <a:spcPts val="0"/>
                        </a:spcBef>
                        <a:spcAft>
                          <a:spcPts val="0"/>
                        </a:spcAft>
                        <a:buNone/>
                      </a:pPr>
                      <a:r>
                        <a:rPr lang="it" sz="800" u="none" cap="none" strike="noStrike"/>
                        <a:t>4.9337                </a:t>
                      </a:r>
                      <a:endParaRPr/>
                    </a:p>
                    <a:p>
                      <a:pPr indent="0" lvl="0" marL="0" marR="0" rtl="0" algn="l">
                        <a:lnSpc>
                          <a:spcPct val="107000"/>
                        </a:lnSpc>
                        <a:spcBef>
                          <a:spcPts val="0"/>
                        </a:spcBef>
                        <a:spcAft>
                          <a:spcPts val="0"/>
                        </a:spcAft>
                        <a:buNone/>
                      </a:pPr>
                      <a:r>
                        <a:rPr lang="it" sz="800" u="none" cap="none" strike="noStrike"/>
                        <a:t>2.4729                </a:t>
                      </a:r>
                      <a:endParaRPr/>
                    </a:p>
                    <a:p>
                      <a:pPr indent="0" lvl="0" marL="0" marR="0" rtl="0" algn="l">
                        <a:lnSpc>
                          <a:spcPct val="107000"/>
                        </a:lnSpc>
                        <a:spcBef>
                          <a:spcPts val="0"/>
                        </a:spcBef>
                        <a:spcAft>
                          <a:spcPts val="0"/>
                        </a:spcAft>
                        <a:buNone/>
                      </a:pPr>
                      <a:r>
                        <a:rPr lang="it" sz="800" u="none" cap="none" strike="noStrike"/>
                        <a:t>1.2386                </a:t>
                      </a:r>
                      <a:endParaRPr/>
                    </a:p>
                    <a:p>
                      <a:pPr indent="0" lvl="0" marL="0" marR="0" rtl="0" algn="l">
                        <a:lnSpc>
                          <a:spcPct val="107000"/>
                        </a:lnSpc>
                        <a:spcBef>
                          <a:spcPts val="0"/>
                        </a:spcBef>
                        <a:spcAft>
                          <a:spcPts val="0"/>
                        </a:spcAft>
                        <a:buNone/>
                      </a:pPr>
                      <a:r>
                        <a:rPr lang="it" sz="800" u="none" cap="none" strike="noStrike"/>
                        <a:t>2.3965 </a:t>
                      </a:r>
                      <a:endParaRPr b="1" sz="800" u="none" cap="none" strike="noStrike">
                        <a:latin typeface="Calibri"/>
                        <a:ea typeface="Calibri"/>
                        <a:cs typeface="Calibri"/>
                        <a:sym typeface="Calibri"/>
                      </a:endParaRPr>
                    </a:p>
                  </a:txBody>
                  <a:tcPr marT="0" marB="0" marR="34475" marL="34475"/>
                </a:tc>
              </a:tr>
            </a:tbl>
          </a:graphicData>
        </a:graphic>
      </p:graphicFrame>
      <p:sp>
        <p:nvSpPr>
          <p:cNvPr id="194" name="Google Shape;194;p7"/>
          <p:cNvSpPr/>
          <p:nvPr/>
        </p:nvSpPr>
        <p:spPr>
          <a:xfrm>
            <a:off x="89377" y="1333579"/>
            <a:ext cx="1754215" cy="553485"/>
          </a:xfrm>
          <a:prstGeom prst="rect">
            <a:avLst/>
          </a:prstGeom>
          <a:blipFill rotWithShape="1">
            <a:blip r:embed="rId3">
              <a:alphaModFix/>
            </a:blip>
            <a:stretch>
              <a:fillRect b="-126306" l="0" r="-12714" t="-84204"/>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 sz="1400" u="none" cap="none" strike="noStrike">
                <a:latin typeface="Arial"/>
                <a:ea typeface="Arial"/>
                <a:cs typeface="Arial"/>
                <a:sym typeface="Arial"/>
              </a:rPr>
              <a:t> </a:t>
            </a:r>
            <a:endParaRPr/>
          </a:p>
        </p:txBody>
      </p:sp>
      <p:graphicFrame>
        <p:nvGraphicFramePr>
          <p:cNvPr id="195" name="Google Shape;195;p7"/>
          <p:cNvGraphicFramePr/>
          <p:nvPr/>
        </p:nvGraphicFramePr>
        <p:xfrm>
          <a:off x="271708" y="2661952"/>
          <a:ext cx="3000000" cy="3000000"/>
        </p:xfrm>
        <a:graphic>
          <a:graphicData uri="http://schemas.openxmlformats.org/drawingml/2006/table">
            <a:tbl>
              <a:tblPr bandRow="1" firstCol="1" firstRow="1">
                <a:noFill/>
                <a:tableStyleId>{3A5FE513-D719-46E6-8637-2B9EC5FCE1BB}</a:tableStyleId>
              </a:tblPr>
              <a:tblGrid>
                <a:gridCol w="524900"/>
                <a:gridCol w="348500"/>
                <a:gridCol w="325725"/>
                <a:gridCol w="310675"/>
              </a:tblGrid>
              <a:tr h="611500">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Residual</a:t>
                      </a:r>
                      <a:endParaRPr sz="800" u="none" cap="none" strike="noStrike"/>
                    </a:p>
                    <a:p>
                      <a:pPr indent="0" lvl="0" marL="0" marR="0" rtl="0" algn="ctr">
                        <a:lnSpc>
                          <a:spcPct val="107000"/>
                        </a:lnSpc>
                        <a:spcBef>
                          <a:spcPts val="0"/>
                        </a:spcBef>
                        <a:spcAft>
                          <a:spcPts val="0"/>
                        </a:spcAft>
                        <a:buNone/>
                      </a:pPr>
                      <a:r>
                        <a:rPr lang="it" sz="800" u="none" cap="none" strike="noStrike"/>
                        <a:t> standard error</a:t>
                      </a:r>
                      <a:endParaRPr sz="800" u="none" cap="none" strike="noStrike"/>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0000"/>
                        </a:lnSpc>
                        <a:spcBef>
                          <a:spcPts val="0"/>
                        </a:spcBef>
                        <a:spcAft>
                          <a:spcPts val="0"/>
                        </a:spcAft>
                        <a:buNone/>
                      </a:pPr>
                      <a:r>
                        <a:rPr lang="it" sz="800" u="none" cap="none" strike="noStrike"/>
                        <a:t>Adjusted R-squared</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AIC</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VIF</a:t>
                      </a:r>
                      <a:endParaRPr b="1" sz="800" u="none" cap="none" strike="noStrike">
                        <a:latin typeface="Calibri"/>
                        <a:ea typeface="Calibri"/>
                        <a:cs typeface="Calibri"/>
                        <a:sym typeface="Calibri"/>
                      </a:endParaRPr>
                    </a:p>
                  </a:txBody>
                  <a:tcPr marT="0" marB="0" marR="34475" marL="34475"/>
                </a:tc>
              </a:tr>
              <a:tr h="978400">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From 15, </a:t>
                      </a:r>
                      <a:endParaRPr/>
                    </a:p>
                    <a:p>
                      <a:pPr indent="0" lvl="0" marL="0" marR="0" rtl="0" algn="ctr">
                        <a:lnSpc>
                          <a:spcPct val="107000"/>
                        </a:lnSpc>
                        <a:spcBef>
                          <a:spcPts val="0"/>
                        </a:spcBef>
                        <a:spcAft>
                          <a:spcPts val="0"/>
                        </a:spcAft>
                        <a:buNone/>
                      </a:pPr>
                      <a:r>
                        <a:rPr lang="it" sz="800" u="none" cap="none" strike="noStrike"/>
                        <a:t>14.4 </a:t>
                      </a:r>
                      <a:endParaRPr/>
                    </a:p>
                    <a:p>
                      <a:pPr indent="0" lvl="0" marL="0" marR="0" rtl="0" algn="ctr">
                        <a:lnSpc>
                          <a:spcPct val="107000"/>
                        </a:lnSpc>
                        <a:spcBef>
                          <a:spcPts val="0"/>
                        </a:spcBef>
                        <a:spcAft>
                          <a:spcPts val="0"/>
                        </a:spcAft>
                        <a:buNone/>
                      </a:pPr>
                      <a:r>
                        <a:rPr lang="it" sz="800" u="none" cap="none" strike="noStrike"/>
                        <a:t>to 14 .1</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From </a:t>
                      </a:r>
                      <a:endParaRPr/>
                    </a:p>
                    <a:p>
                      <a:pPr indent="0" lvl="0" marL="0" marR="0" rtl="0" algn="ctr">
                        <a:lnSpc>
                          <a:spcPct val="107000"/>
                        </a:lnSpc>
                        <a:spcBef>
                          <a:spcPts val="0"/>
                        </a:spcBef>
                        <a:spcAft>
                          <a:spcPts val="0"/>
                        </a:spcAft>
                        <a:buNone/>
                      </a:pPr>
                      <a:r>
                        <a:rPr lang="it" sz="800" u="none" cap="none" strike="noStrike"/>
                        <a:t>0.961,</a:t>
                      </a:r>
                      <a:endParaRPr/>
                    </a:p>
                    <a:p>
                      <a:pPr indent="0" lvl="0" marL="0" marR="0" rtl="0" algn="ctr">
                        <a:lnSpc>
                          <a:spcPct val="107000"/>
                        </a:lnSpc>
                        <a:spcBef>
                          <a:spcPts val="0"/>
                        </a:spcBef>
                        <a:spcAft>
                          <a:spcPts val="0"/>
                        </a:spcAft>
                        <a:buNone/>
                      </a:pPr>
                      <a:r>
                        <a:rPr lang="it" sz="800" u="none" cap="none" strike="noStrike"/>
                        <a:t>0.965</a:t>
                      </a:r>
                      <a:endParaRPr/>
                    </a:p>
                    <a:p>
                      <a:pPr indent="0" lvl="0" marL="0" marR="0" rtl="0" algn="ctr">
                        <a:lnSpc>
                          <a:spcPct val="107000"/>
                        </a:lnSpc>
                        <a:spcBef>
                          <a:spcPts val="0"/>
                        </a:spcBef>
                        <a:spcAft>
                          <a:spcPts val="0"/>
                        </a:spcAft>
                        <a:buNone/>
                      </a:pPr>
                      <a:r>
                        <a:rPr lang="it" sz="800" u="none" cap="none" strike="noStrike"/>
                        <a:t>To</a:t>
                      </a:r>
                      <a:endParaRPr/>
                    </a:p>
                    <a:p>
                      <a:pPr indent="0" lvl="0" marL="0" marR="0" rtl="0" algn="ctr">
                        <a:lnSpc>
                          <a:spcPct val="107000"/>
                        </a:lnSpc>
                        <a:spcBef>
                          <a:spcPts val="0"/>
                        </a:spcBef>
                        <a:spcAft>
                          <a:spcPts val="0"/>
                        </a:spcAft>
                        <a:buNone/>
                      </a:pPr>
                      <a:r>
                        <a:rPr lang="it" sz="800" u="none" cap="none" strike="noStrike"/>
                        <a:t>0.967</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670,</a:t>
                      </a:r>
                      <a:endParaRPr/>
                    </a:p>
                    <a:p>
                      <a:pPr indent="0" lvl="0" marL="0" marR="0" rtl="0" algn="ctr">
                        <a:lnSpc>
                          <a:spcPct val="107000"/>
                        </a:lnSpc>
                        <a:spcBef>
                          <a:spcPts val="0"/>
                        </a:spcBef>
                        <a:spcAft>
                          <a:spcPts val="0"/>
                        </a:spcAft>
                        <a:buNone/>
                      </a:pPr>
                      <a:r>
                        <a:rPr lang="it" sz="800" u="none" cap="none" strike="noStrike"/>
                        <a:t>680</a:t>
                      </a:r>
                      <a:endParaRPr/>
                    </a:p>
                    <a:p>
                      <a:pPr indent="0" lvl="0" marL="0" marR="0" rtl="0" algn="ctr">
                        <a:lnSpc>
                          <a:spcPct val="107000"/>
                        </a:lnSpc>
                        <a:spcBef>
                          <a:spcPts val="0"/>
                        </a:spcBef>
                        <a:spcAft>
                          <a:spcPts val="0"/>
                        </a:spcAft>
                        <a:buNone/>
                      </a:pPr>
                      <a:r>
                        <a:rPr lang="it" sz="800" u="none" cap="none" strike="noStrike"/>
                        <a:t>To </a:t>
                      </a:r>
                      <a:endParaRPr/>
                    </a:p>
                    <a:p>
                      <a:pPr indent="0" lvl="0" marL="0" marR="0" rtl="0" algn="ctr">
                        <a:lnSpc>
                          <a:spcPct val="107000"/>
                        </a:lnSpc>
                        <a:spcBef>
                          <a:spcPts val="0"/>
                        </a:spcBef>
                        <a:spcAft>
                          <a:spcPts val="0"/>
                        </a:spcAft>
                        <a:buNone/>
                      </a:pPr>
                      <a:r>
                        <a:rPr lang="it" sz="800" u="none" cap="none" strike="noStrike"/>
                        <a:t>660</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l">
                        <a:lnSpc>
                          <a:spcPct val="107000"/>
                        </a:lnSpc>
                        <a:spcBef>
                          <a:spcPts val="0"/>
                        </a:spcBef>
                        <a:spcAft>
                          <a:spcPts val="0"/>
                        </a:spcAft>
                        <a:buNone/>
                      </a:pPr>
                      <a:r>
                        <a:t/>
                      </a:r>
                      <a:endParaRPr sz="800" u="none" cap="none" strike="noStrike"/>
                    </a:p>
                    <a:p>
                      <a:pPr indent="0" lvl="0" marL="0" marR="0" rtl="0" algn="l">
                        <a:lnSpc>
                          <a:spcPct val="107000"/>
                        </a:lnSpc>
                        <a:spcBef>
                          <a:spcPts val="0"/>
                        </a:spcBef>
                        <a:spcAft>
                          <a:spcPts val="0"/>
                        </a:spcAft>
                        <a:buNone/>
                      </a:pPr>
                      <a:r>
                        <a:rPr lang="it" sz="800" u="none" cap="none" strike="noStrike"/>
                        <a:t>Max 8, 6</a:t>
                      </a:r>
                      <a:endParaRPr/>
                    </a:p>
                    <a:p>
                      <a:pPr indent="0" lvl="0" marL="0" marR="0" rtl="0" algn="l">
                        <a:lnSpc>
                          <a:spcPct val="107000"/>
                        </a:lnSpc>
                        <a:spcBef>
                          <a:spcPts val="0"/>
                        </a:spcBef>
                        <a:spcAft>
                          <a:spcPts val="0"/>
                        </a:spcAft>
                        <a:buNone/>
                      </a:pPr>
                      <a:r>
                        <a:rPr lang="it" sz="800" u="none" cap="none" strike="noStrike"/>
                        <a:t> to </a:t>
                      </a:r>
                      <a:endParaRPr sz="800" u="none" cap="none" strike="noStrike"/>
                    </a:p>
                    <a:p>
                      <a:pPr indent="0" lvl="0" marL="0" marR="0" rtl="0" algn="l">
                        <a:lnSpc>
                          <a:spcPct val="107000"/>
                        </a:lnSpc>
                        <a:spcBef>
                          <a:spcPts val="0"/>
                        </a:spcBef>
                        <a:spcAft>
                          <a:spcPts val="0"/>
                        </a:spcAft>
                        <a:buNone/>
                      </a:pPr>
                      <a:r>
                        <a:rPr lang="it" sz="800"/>
                        <a:t>4,5</a:t>
                      </a:r>
                      <a:endParaRPr sz="800"/>
                    </a:p>
                  </a:txBody>
                  <a:tcPr marT="0" marB="0" marR="34475" marL="34475"/>
                </a:tc>
              </a:tr>
            </a:tbl>
          </a:graphicData>
        </a:graphic>
      </p:graphicFrame>
      <p:sp>
        <p:nvSpPr>
          <p:cNvPr id="196" name="Google Shape;196;p7"/>
          <p:cNvSpPr/>
          <p:nvPr/>
        </p:nvSpPr>
        <p:spPr>
          <a:xfrm>
            <a:off x="408858" y="2034327"/>
            <a:ext cx="1017050" cy="415498"/>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it" sz="1050" u="none" cap="none" strike="noStrike">
                <a:solidFill>
                  <a:schemeClr val="dk1"/>
                </a:solidFill>
                <a:latin typeface="Arial"/>
                <a:ea typeface="Arial"/>
                <a:cs typeface="Arial"/>
                <a:sym typeface="Arial"/>
              </a:rPr>
              <a:t>Previous results</a:t>
            </a:r>
            <a:endParaRPr/>
          </a:p>
        </p:txBody>
      </p:sp>
      <p:sp>
        <p:nvSpPr>
          <p:cNvPr id="197" name="Google Shape;197;p7"/>
          <p:cNvSpPr txBox="1"/>
          <p:nvPr>
            <p:ph type="title"/>
          </p:nvPr>
        </p:nvSpPr>
        <p:spPr>
          <a:xfrm>
            <a:off x="488175" y="341450"/>
            <a:ext cx="8383800" cy="12681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SzPct val="66666"/>
              <a:buNone/>
            </a:pPr>
            <a:r>
              <a:rPr b="1" lang="it">
                <a:solidFill>
                  <a:schemeClr val="dk1"/>
                </a:solidFill>
              </a:rPr>
              <a:t>3. </a:t>
            </a:r>
            <a:r>
              <a:rPr b="1" lang="it" sz="2650">
                <a:solidFill>
                  <a:schemeClr val="dk1"/>
                </a:solidFill>
              </a:rPr>
              <a:t>The best multiple linear regression models</a:t>
            </a:r>
            <a:br>
              <a:rPr b="1" lang="it" sz="2650">
                <a:solidFill>
                  <a:schemeClr val="dk1"/>
                </a:solidFill>
              </a:rPr>
            </a:br>
            <a:r>
              <a:rPr b="1" lang="it" sz="2650">
                <a:solidFill>
                  <a:schemeClr val="dk1"/>
                </a:solidFill>
              </a:rPr>
              <a:t>based on </a:t>
            </a:r>
            <a:r>
              <a:rPr b="1" lang="it" sz="2650"/>
              <a:t>previous results</a:t>
            </a:r>
            <a:r>
              <a:rPr b="1" lang="it" sz="2650">
                <a:solidFill>
                  <a:schemeClr val="dk1"/>
                </a:solidFill>
              </a:rPr>
              <a:t> </a:t>
            </a:r>
            <a:r>
              <a:rPr b="1" lang="it" sz="2650"/>
              <a:t>and FW method</a:t>
            </a:r>
            <a:br>
              <a:rPr lang="it" sz="3200">
                <a:solidFill>
                  <a:schemeClr val="dk1"/>
                </a:solidFill>
              </a:rPr>
            </a:br>
            <a:br>
              <a:rPr lang="it" sz="3200"/>
            </a:br>
            <a:r>
              <a:rPr b="1" lang="it" sz="3000">
                <a:solidFill>
                  <a:schemeClr val="dk1"/>
                </a:solidFill>
              </a:rPr>
              <a:t> </a:t>
            </a:r>
            <a:endParaRPr b="1" sz="30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8"/>
          <p:cNvSpPr/>
          <p:nvPr/>
        </p:nvSpPr>
        <p:spPr>
          <a:xfrm>
            <a:off x="555770" y="1745450"/>
            <a:ext cx="2149679" cy="1475660"/>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342900" marR="0" rtl="0" algn="l">
              <a:lnSpc>
                <a:spcPct val="107000"/>
              </a:lnSpc>
              <a:spcBef>
                <a:spcPts val="0"/>
              </a:spcBef>
              <a:spcAft>
                <a:spcPts val="0"/>
              </a:spcAft>
              <a:buNone/>
            </a:pPr>
            <a:r>
              <a:rPr b="1" i="0" lang="it" sz="1200" u="none" cap="none" strike="noStrike">
                <a:solidFill>
                  <a:srgbClr val="833C0B"/>
                </a:solidFill>
                <a:latin typeface="Calibri"/>
                <a:ea typeface="Calibri"/>
                <a:cs typeface="Calibri"/>
                <a:sym typeface="Calibri"/>
              </a:rPr>
              <a:t>Selected variables x</a:t>
            </a:r>
            <a:endParaRPr b="0" i="0" sz="1200" u="none" cap="none" strike="noStrike">
              <a:solidFill>
                <a:srgbClr val="833C0B"/>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200"/>
              <a:buFont typeface="Arial"/>
              <a:buAutoNum type="romanUcPeriod"/>
            </a:pPr>
            <a:r>
              <a:rPr b="1" i="0" lang="it" sz="1200" u="none" cap="none" strike="noStrike">
                <a:solidFill>
                  <a:schemeClr val="dk1"/>
                </a:solidFill>
                <a:latin typeface="Calibri"/>
                <a:ea typeface="Calibri"/>
                <a:cs typeface="Calibri"/>
                <a:sym typeface="Calibri"/>
              </a:rPr>
              <a:t>patients_hospitalized </a:t>
            </a:r>
            <a:endParaRPr b="0" i="0" sz="120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200"/>
              <a:buFont typeface="Arial"/>
              <a:buAutoNum type="romanUcPeriod"/>
            </a:pPr>
            <a:r>
              <a:rPr b="1" i="0" lang="it" sz="1200" u="none" cap="none" strike="noStrike">
                <a:solidFill>
                  <a:schemeClr val="dk1"/>
                </a:solidFill>
                <a:latin typeface="Calibri"/>
                <a:ea typeface="Calibri"/>
                <a:cs typeface="Calibri"/>
                <a:sym typeface="Calibri"/>
              </a:rPr>
              <a:t>new_positive </a:t>
            </a:r>
            <a:endParaRPr b="0" i="0" sz="120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200"/>
              <a:buFont typeface="Arial"/>
              <a:buAutoNum type="romanUcPeriod"/>
            </a:pPr>
            <a:r>
              <a:rPr b="1" i="0" lang="it" sz="1200" u="none" cap="none" strike="noStrike">
                <a:solidFill>
                  <a:schemeClr val="dk1"/>
                </a:solidFill>
                <a:latin typeface="Calibri"/>
                <a:ea typeface="Calibri"/>
                <a:cs typeface="Calibri"/>
                <a:sym typeface="Calibri"/>
              </a:rPr>
              <a:t>recovered</a:t>
            </a:r>
            <a:endParaRPr b="0" i="0" sz="120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200"/>
              <a:buFont typeface="Arial"/>
              <a:buAutoNum type="romanUcPeriod"/>
            </a:pPr>
            <a:r>
              <a:rPr b="1" i="0" lang="it" sz="1200" u="none" cap="none" strike="noStrike">
                <a:solidFill>
                  <a:schemeClr val="dk1"/>
                </a:solidFill>
                <a:latin typeface="Calibri"/>
                <a:ea typeface="Calibri"/>
                <a:cs typeface="Calibri"/>
                <a:sym typeface="Calibri"/>
              </a:rPr>
              <a:t>death</a:t>
            </a:r>
            <a:endParaRPr b="0" i="0" sz="120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200"/>
              <a:buFont typeface="Arial"/>
              <a:buAutoNum type="romanUcPeriod"/>
            </a:pPr>
            <a:r>
              <a:rPr b="1" i="0" lang="it" sz="1200" u="none" cap="none" strike="noStrike">
                <a:solidFill>
                  <a:schemeClr val="dk1"/>
                </a:solidFill>
                <a:latin typeface="Calibri"/>
                <a:ea typeface="Calibri"/>
                <a:cs typeface="Calibri"/>
                <a:sym typeface="Calibri"/>
              </a:rPr>
              <a:t>color</a:t>
            </a:r>
            <a:endParaRPr b="0" i="0" sz="1200" u="none" cap="none" strike="noStrike">
              <a:solidFill>
                <a:schemeClr val="dk1"/>
              </a:solidFill>
              <a:latin typeface="Calibri"/>
              <a:ea typeface="Calibri"/>
              <a:cs typeface="Calibri"/>
              <a:sym typeface="Calibri"/>
            </a:endParaRPr>
          </a:p>
          <a:p>
            <a:pPr indent="-257175" lvl="0" marL="257175" marR="0" rtl="0" algn="l">
              <a:lnSpc>
                <a:spcPct val="107000"/>
              </a:lnSpc>
              <a:spcBef>
                <a:spcPts val="0"/>
              </a:spcBef>
              <a:spcAft>
                <a:spcPts val="0"/>
              </a:spcAft>
              <a:buClr>
                <a:srgbClr val="000000"/>
              </a:buClr>
              <a:buSzPts val="1200"/>
              <a:buFont typeface="Arial"/>
              <a:buAutoNum type="romanUcPeriod"/>
            </a:pPr>
            <a:r>
              <a:rPr b="1" i="0" lang="it" sz="1200" u="none" cap="none" strike="noStrike">
                <a:solidFill>
                  <a:schemeClr val="dk1"/>
                </a:solidFill>
                <a:latin typeface="Calibri"/>
                <a:ea typeface="Calibri"/>
                <a:cs typeface="Calibri"/>
                <a:sym typeface="Calibri"/>
              </a:rPr>
              <a:t>positive_variation</a:t>
            </a:r>
            <a:endParaRPr b="0" i="0" sz="1200" u="none" cap="none" strike="noStrike">
              <a:solidFill>
                <a:schemeClr val="dk1"/>
              </a:solidFill>
              <a:latin typeface="Calibri"/>
              <a:ea typeface="Calibri"/>
              <a:cs typeface="Calibri"/>
              <a:sym typeface="Calibri"/>
            </a:endParaRPr>
          </a:p>
        </p:txBody>
      </p:sp>
      <p:pic>
        <p:nvPicPr>
          <p:cNvPr descr="X:\R project\3445798\proj - LM\f0. all plots.png" id="203" name="Google Shape;203;p8"/>
          <p:cNvPicPr preferRelativeResize="0"/>
          <p:nvPr/>
        </p:nvPicPr>
        <p:blipFill rotWithShape="1">
          <a:blip r:embed="rId3">
            <a:alphaModFix/>
          </a:blip>
          <a:srcRect b="0" l="0" r="0" t="0"/>
          <a:stretch/>
        </p:blipFill>
        <p:spPr>
          <a:xfrm>
            <a:off x="3208789" y="880844"/>
            <a:ext cx="5159230" cy="3850547"/>
          </a:xfrm>
          <a:prstGeom prst="rect">
            <a:avLst/>
          </a:prstGeom>
          <a:noFill/>
          <a:ln>
            <a:noFill/>
          </a:ln>
        </p:spPr>
      </p:pic>
      <p:sp>
        <p:nvSpPr>
          <p:cNvPr id="204" name="Google Shape;204;p8"/>
          <p:cNvSpPr/>
          <p:nvPr/>
        </p:nvSpPr>
        <p:spPr>
          <a:xfrm>
            <a:off x="4517170" y="520246"/>
            <a:ext cx="2223686" cy="461665"/>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it" sz="1200" u="none" cap="none" strike="noStrike">
                <a:solidFill>
                  <a:schemeClr val="dk1"/>
                </a:solidFill>
                <a:latin typeface="Arial"/>
                <a:ea typeface="Arial"/>
                <a:cs typeface="Arial"/>
                <a:sym typeface="Arial"/>
              </a:rPr>
              <a:t>response variable =</a:t>
            </a:r>
            <a:endParaRPr b="1" i="0" sz="1200" u="none" cap="none" strike="noStrike">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b="0" i="0" lang="it" sz="1200" u="none" cap="none" strike="noStrike">
                <a:solidFill>
                  <a:srgbClr val="000000"/>
                </a:solidFill>
                <a:latin typeface="Consolas"/>
                <a:ea typeface="Consolas"/>
                <a:cs typeface="Consolas"/>
                <a:sym typeface="Consolas"/>
              </a:rPr>
              <a:t>patients_intensive_care </a:t>
            </a:r>
            <a:endParaRPr b="0" i="0" sz="1200" u="none" cap="none" strike="noStrike">
              <a:solidFill>
                <a:schemeClr val="dk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graphicFrame>
        <p:nvGraphicFramePr>
          <p:cNvPr id="209" name="Google Shape;209;p9"/>
          <p:cNvGraphicFramePr/>
          <p:nvPr/>
        </p:nvGraphicFramePr>
        <p:xfrm>
          <a:off x="1364840" y="1333957"/>
          <a:ext cx="3000000" cy="3000000"/>
        </p:xfrm>
        <a:graphic>
          <a:graphicData uri="http://schemas.openxmlformats.org/drawingml/2006/table">
            <a:tbl>
              <a:tblPr bandRow="1" firstCol="1" firstRow="1">
                <a:noFill/>
                <a:tableStyleId>{9935AA93-C18C-46B5-874B-C153D1983AF0}</a:tableStyleId>
              </a:tblPr>
              <a:tblGrid>
                <a:gridCol w="1491275"/>
                <a:gridCol w="644550"/>
                <a:gridCol w="670750"/>
                <a:gridCol w="575850"/>
                <a:gridCol w="623675"/>
                <a:gridCol w="587875"/>
                <a:gridCol w="616250"/>
                <a:gridCol w="1440950"/>
                <a:gridCol w="980350"/>
              </a:tblGrid>
              <a:tr h="936575">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Variables x</a:t>
                      </a:r>
                      <a:endParaRPr/>
                    </a:p>
                    <a:p>
                      <a:pPr indent="0" lvl="0" marL="0" marR="0" rtl="0" algn="ctr">
                        <a:lnSpc>
                          <a:spcPct val="107000"/>
                        </a:lnSpc>
                        <a:spcBef>
                          <a:spcPts val="0"/>
                        </a:spcBef>
                        <a:spcAft>
                          <a:spcPts val="0"/>
                        </a:spcAft>
                        <a:buNone/>
                      </a:pPr>
                      <a:r>
                        <a:rPr b="1" lang="it" sz="900" u="none" cap="none" strike="noStrike"/>
                        <a:t>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Residual </a:t>
                      </a:r>
                      <a:endParaRPr/>
                    </a:p>
                    <a:p>
                      <a:pPr indent="0" lvl="0" marL="0" marR="0" rtl="0" algn="ctr">
                        <a:lnSpc>
                          <a:spcPct val="107000"/>
                        </a:lnSpc>
                        <a:spcBef>
                          <a:spcPts val="0"/>
                        </a:spcBef>
                        <a:spcAft>
                          <a:spcPts val="0"/>
                        </a:spcAft>
                        <a:buNone/>
                      </a:pPr>
                      <a:r>
                        <a:rPr b="1" lang="it" sz="900" u="none" cap="none" strike="noStrike"/>
                        <a:t>standard error</a:t>
                      </a:r>
                      <a:endParaRPr b="1" sz="900" u="none" cap="none" strike="noStrike"/>
                    </a:p>
                    <a:p>
                      <a:pPr indent="0" lvl="0" marL="0" marR="0" rtl="0" algn="ctr">
                        <a:lnSpc>
                          <a:spcPct val="107000"/>
                        </a:lnSpc>
                        <a:spcBef>
                          <a:spcPts val="0"/>
                        </a:spcBef>
                        <a:spcAft>
                          <a:spcPts val="0"/>
                        </a:spcAft>
                        <a:buNone/>
                      </a:pPr>
                      <a:r>
                        <a:rPr b="1" lang="it" sz="900" u="none" cap="none" strike="noStrike"/>
                        <a:t>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0000"/>
                        </a:lnSpc>
                        <a:spcBef>
                          <a:spcPts val="0"/>
                        </a:spcBef>
                        <a:spcAft>
                          <a:spcPts val="0"/>
                        </a:spcAft>
                        <a:buNone/>
                      </a:pPr>
                      <a:r>
                        <a:t/>
                      </a:r>
                      <a:endParaRPr b="1" sz="900" u="none" cap="none" strike="noStrike"/>
                    </a:p>
                    <a:p>
                      <a:pPr indent="0" lvl="0" marL="0" marR="0" rtl="0" algn="ctr">
                        <a:lnSpc>
                          <a:spcPct val="100000"/>
                        </a:lnSpc>
                        <a:spcBef>
                          <a:spcPts val="0"/>
                        </a:spcBef>
                        <a:spcAft>
                          <a:spcPts val="0"/>
                        </a:spcAft>
                        <a:buNone/>
                      </a:pPr>
                      <a:r>
                        <a:rPr b="1" lang="it" sz="900" u="none" cap="none" strike="noStrike"/>
                        <a:t>Adjusted </a:t>
                      </a:r>
                      <a:endParaRPr/>
                    </a:p>
                    <a:p>
                      <a:pPr indent="0" lvl="0" marL="0" marR="0" rtl="0" algn="ctr">
                        <a:lnSpc>
                          <a:spcPct val="100000"/>
                        </a:lnSpc>
                        <a:spcBef>
                          <a:spcPts val="0"/>
                        </a:spcBef>
                        <a:spcAft>
                          <a:spcPts val="0"/>
                        </a:spcAft>
                        <a:buNone/>
                      </a:pPr>
                      <a:r>
                        <a:rPr b="1" lang="it" sz="900" u="none" cap="none" strike="noStrike"/>
                        <a:t>R-squared</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F-statistic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p-value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AIC</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BIC</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VIF</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0000"/>
                        </a:lnSpc>
                        <a:spcBef>
                          <a:spcPts val="0"/>
                        </a:spcBef>
                        <a:spcAft>
                          <a:spcPts val="0"/>
                        </a:spcAft>
                        <a:buNone/>
                      </a:pPr>
                      <a:r>
                        <a:t/>
                      </a:r>
                      <a:endParaRPr b="1" sz="9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1" lang="it" sz="900" u="none" cap="none" strike="noStrike">
                          <a:solidFill>
                            <a:schemeClr val="lt1"/>
                          </a:solidFill>
                          <a:latin typeface="Arial"/>
                          <a:ea typeface="Arial"/>
                          <a:cs typeface="Arial"/>
                          <a:sym typeface="Arial"/>
                        </a:rPr>
                        <a:t>RMSE</a:t>
                      </a:r>
                      <a:endParaRPr b="1" sz="9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1" lang="it" sz="900" u="none" cap="none" strike="noStrike">
                          <a:solidFill>
                            <a:schemeClr val="lt1"/>
                          </a:solidFill>
                          <a:latin typeface="Arial"/>
                          <a:ea typeface="Arial"/>
                          <a:cs typeface="Arial"/>
                          <a:sym typeface="Arial"/>
                        </a:rPr>
                        <a:t>For test_set</a:t>
                      </a:r>
                      <a:endParaRPr b="1" sz="900" u="none" cap="none" strike="noStrike">
                        <a:solidFill>
                          <a:schemeClr val="lt1"/>
                        </a:solidFill>
                        <a:latin typeface="Arial"/>
                        <a:ea typeface="Arial"/>
                        <a:cs typeface="Arial"/>
                        <a:sym typeface="Arial"/>
                      </a:endParaRPr>
                    </a:p>
                    <a:p>
                      <a:pPr indent="0" lvl="0" marL="0" marR="0" rtl="0" algn="ctr">
                        <a:lnSpc>
                          <a:spcPct val="107000"/>
                        </a:lnSpc>
                        <a:spcBef>
                          <a:spcPts val="0"/>
                        </a:spcBef>
                        <a:spcAft>
                          <a:spcPts val="0"/>
                        </a:spcAft>
                        <a:buNone/>
                      </a:pPr>
                      <a:r>
                        <a:t/>
                      </a:r>
                      <a:endParaRPr b="1" sz="900" u="none" cap="none" strike="noStrike">
                        <a:latin typeface="Calibri"/>
                        <a:ea typeface="Calibri"/>
                        <a:cs typeface="Calibri"/>
                        <a:sym typeface="Calibri"/>
                      </a:endParaRPr>
                    </a:p>
                  </a:txBody>
                  <a:tcPr marT="0" marB="0" marR="51425" marL="51425"/>
                </a:tc>
              </a:tr>
              <a:tr h="1097275">
                <a:tc>
                  <a:txBody>
                    <a:bodyPr/>
                    <a:lstStyle/>
                    <a:p>
                      <a:pPr indent="0" lvl="0" marL="0" marR="0" rtl="0" algn="l">
                        <a:lnSpc>
                          <a:spcPct val="107000"/>
                        </a:lnSpc>
                        <a:spcBef>
                          <a:spcPts val="0"/>
                        </a:spcBef>
                        <a:spcAft>
                          <a:spcPts val="0"/>
                        </a:spcAft>
                        <a:buNone/>
                      </a:pPr>
                      <a:r>
                        <a:rPr b="1" lang="it" sz="900" u="none" cap="none" strike="noStrike">
                          <a:solidFill>
                            <a:schemeClr val="dk1"/>
                          </a:solidFill>
                        </a:rPr>
                        <a:t> </a:t>
                      </a:r>
                      <a:endParaRPr/>
                    </a:p>
                    <a:p>
                      <a:pPr indent="0" lvl="0" marL="0" marR="0" rtl="0" algn="l">
                        <a:lnSpc>
                          <a:spcPct val="107000"/>
                        </a:lnSpc>
                        <a:spcBef>
                          <a:spcPts val="0"/>
                        </a:spcBef>
                        <a:spcAft>
                          <a:spcPts val="0"/>
                        </a:spcAft>
                        <a:buNone/>
                      </a:pPr>
                      <a:r>
                        <a:rPr b="1" lang="it" sz="900" u="none" cap="none" strike="noStrike">
                          <a:solidFill>
                            <a:schemeClr val="dk1"/>
                          </a:solidFill>
                        </a:rPr>
                        <a:t>1. patients_hospitalized</a:t>
                      </a:r>
                      <a:endParaRPr b="1" sz="900" u="none" cap="none" strike="noStrike">
                        <a:solidFill>
                          <a:schemeClr val="dk1"/>
                        </a:solidFill>
                      </a:endParaRPr>
                    </a:p>
                    <a:p>
                      <a:pPr indent="0" lvl="0" marL="0" marR="0" rtl="0" algn="l">
                        <a:lnSpc>
                          <a:spcPct val="107000"/>
                        </a:lnSpc>
                        <a:spcBef>
                          <a:spcPts val="0"/>
                        </a:spcBef>
                        <a:spcAft>
                          <a:spcPts val="0"/>
                        </a:spcAft>
                        <a:buNone/>
                      </a:pPr>
                      <a:r>
                        <a:rPr b="1" lang="it" sz="900" u="none" cap="none" strike="noStrike">
                          <a:solidFill>
                            <a:schemeClr val="dk1"/>
                          </a:solidFill>
                        </a:rPr>
                        <a:t>+ new_positive</a:t>
                      </a:r>
                      <a:endParaRPr b="1" sz="900" u="none" cap="none" strike="noStrike">
                        <a:solidFill>
                          <a:schemeClr val="dk1"/>
                        </a:solidFill>
                      </a:endParaRPr>
                    </a:p>
                    <a:p>
                      <a:pPr indent="0" lvl="0" marL="0" marR="0" rtl="0" algn="l">
                        <a:lnSpc>
                          <a:spcPct val="107000"/>
                        </a:lnSpc>
                        <a:spcBef>
                          <a:spcPts val="0"/>
                        </a:spcBef>
                        <a:spcAft>
                          <a:spcPts val="0"/>
                        </a:spcAft>
                        <a:buNone/>
                      </a:pPr>
                      <a:r>
                        <a:rPr b="1" lang="it" sz="900" u="none" cap="none" strike="noStrike">
                          <a:solidFill>
                            <a:schemeClr val="dk1"/>
                          </a:solidFill>
                        </a:rPr>
                        <a:t>+ recovered:color </a:t>
                      </a:r>
                      <a:endParaRPr/>
                    </a:p>
                    <a:p>
                      <a:pPr indent="0" lvl="0" marL="0" marR="0" rtl="0" algn="l">
                        <a:lnSpc>
                          <a:spcPct val="107000"/>
                        </a:lnSpc>
                        <a:spcBef>
                          <a:spcPts val="0"/>
                        </a:spcBef>
                        <a:spcAft>
                          <a:spcPts val="0"/>
                        </a:spcAft>
                        <a:buNone/>
                      </a:pPr>
                      <a:r>
                        <a:rPr b="1" lang="it" sz="900" u="none" cap="none" strike="noStrike">
                          <a:solidFill>
                            <a:schemeClr val="dk1"/>
                          </a:solidFill>
                        </a:rPr>
                        <a:t>+ death:recovered  </a:t>
                      </a:r>
                      <a:endParaRPr b="1" sz="900" u="none" cap="none" strike="noStrike">
                        <a:solidFill>
                          <a:schemeClr val="dk1"/>
                        </a:solidFill>
                      </a:endParaRPr>
                    </a:p>
                    <a:p>
                      <a:pPr indent="0" lvl="0" marL="0" marR="0" rtl="0" algn="l">
                        <a:lnSpc>
                          <a:spcPct val="107000"/>
                        </a:lnSpc>
                        <a:spcBef>
                          <a:spcPts val="0"/>
                        </a:spcBef>
                        <a:spcAft>
                          <a:spcPts val="0"/>
                        </a:spcAft>
                        <a:buNone/>
                      </a:pPr>
                      <a:r>
                        <a:rPr b="1" lang="it" sz="900" u="none" cap="none" strike="noStrike">
                          <a:solidFill>
                            <a:schemeClr val="dk1"/>
                          </a:solidFill>
                        </a:rPr>
                        <a:t> </a:t>
                      </a:r>
                      <a:endParaRPr b="1" sz="900" u="none" cap="none" strike="noStrike">
                        <a:solidFill>
                          <a:schemeClr val="dk1"/>
                        </a:solidFill>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13.31 on 119 df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0000"/>
                        </a:lnSpc>
                        <a:spcBef>
                          <a:spcPts val="0"/>
                        </a:spcBef>
                        <a:spcAft>
                          <a:spcPts val="0"/>
                        </a:spcAft>
                        <a:buNone/>
                      </a:pPr>
                      <a:r>
                        <a:t/>
                      </a:r>
                      <a:endParaRPr b="1" sz="900" u="none" cap="none" strike="noStrike"/>
                    </a:p>
                    <a:p>
                      <a:pPr indent="0" lvl="0" marL="0" marR="0" rtl="0" algn="ctr">
                        <a:lnSpc>
                          <a:spcPct val="100000"/>
                        </a:lnSpc>
                        <a:spcBef>
                          <a:spcPts val="0"/>
                        </a:spcBef>
                        <a:spcAft>
                          <a:spcPts val="0"/>
                        </a:spcAft>
                        <a:buNone/>
                      </a:pPr>
                      <a:r>
                        <a:rPr b="1" lang="it" sz="900" u="none" cap="none" strike="noStrike"/>
                        <a:t>0.9708  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1024 on 4 and 119 DF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0000"/>
                        </a:lnSpc>
                        <a:spcBef>
                          <a:spcPts val="0"/>
                        </a:spcBef>
                        <a:spcAft>
                          <a:spcPts val="0"/>
                        </a:spcAft>
                        <a:buNone/>
                      </a:pPr>
                      <a:r>
                        <a:t/>
                      </a:r>
                      <a:endParaRPr b="1" sz="900" u="none" cap="none" strike="noStrike"/>
                    </a:p>
                    <a:p>
                      <a:pPr indent="0" lvl="0" marL="0" marR="0" rtl="0" algn="ctr">
                        <a:lnSpc>
                          <a:spcPct val="100000"/>
                        </a:lnSpc>
                        <a:spcBef>
                          <a:spcPts val="0"/>
                        </a:spcBef>
                        <a:spcAft>
                          <a:spcPts val="0"/>
                        </a:spcAft>
                        <a:buNone/>
                      </a:pPr>
                      <a:r>
                        <a:rPr b="1" lang="it" sz="900" u="none" cap="none" strike="noStrike"/>
                        <a:t>&lt; 2.2e-16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sng" cap="none" strike="noStrike"/>
                    </a:p>
                    <a:p>
                      <a:pPr indent="0" lvl="0" marL="0" marR="0" rtl="0" algn="ctr">
                        <a:lnSpc>
                          <a:spcPct val="107000"/>
                        </a:lnSpc>
                        <a:spcBef>
                          <a:spcPts val="0"/>
                        </a:spcBef>
                        <a:spcAft>
                          <a:spcPts val="0"/>
                        </a:spcAft>
                        <a:buNone/>
                      </a:pPr>
                      <a:r>
                        <a:rPr b="1" lang="it" sz="900" u="none" cap="none" strike="noStrike"/>
                        <a:t>662.4459</a:t>
                      </a:r>
                      <a:r>
                        <a:rPr b="1" lang="it" sz="900" u="sng" cap="none" strike="noStrike"/>
                        <a:t> </a:t>
                      </a:r>
                      <a:endParaRPr b="1" sz="900" u="sng"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668.1234  </a:t>
                      </a:r>
                      <a:endParaRPr b="1" sz="900" u="none" cap="none" strike="noStrike">
                        <a:latin typeface="Calibri"/>
                        <a:ea typeface="Calibri"/>
                        <a:cs typeface="Calibri"/>
                        <a:sym typeface="Calibri"/>
                      </a:endParaRPr>
                    </a:p>
                  </a:txBody>
                  <a:tcPr marT="0" marB="0" marR="51425" marL="51425"/>
                </a:tc>
                <a:tc>
                  <a:txBody>
                    <a:bodyPr/>
                    <a:lstStyle/>
                    <a:p>
                      <a:pPr indent="0" lvl="0" marL="0" marR="0" rtl="0" algn="l">
                        <a:lnSpc>
                          <a:spcPct val="100000"/>
                        </a:lnSpc>
                        <a:spcBef>
                          <a:spcPts val="0"/>
                        </a:spcBef>
                        <a:spcAft>
                          <a:spcPts val="0"/>
                        </a:spcAft>
                        <a:buNone/>
                      </a:pPr>
                      <a:r>
                        <a:rPr b="1" lang="it" sz="900" u="none" cap="none" strike="noStrike"/>
                        <a:t>patients_hospitalized         new_positive       recovered:color       recovered:death  </a:t>
                      </a:r>
                      <a:endParaRPr/>
                    </a:p>
                    <a:p>
                      <a:pPr indent="0" lvl="0" marL="0" marR="0" rtl="0" algn="l">
                        <a:lnSpc>
                          <a:spcPct val="100000"/>
                        </a:lnSpc>
                        <a:spcBef>
                          <a:spcPts val="0"/>
                        </a:spcBef>
                        <a:spcAft>
                          <a:spcPts val="0"/>
                        </a:spcAft>
                        <a:buNone/>
                      </a:pPr>
                      <a:r>
                        <a:rPr b="1" lang="it" sz="900" u="none" cap="none" strike="noStrike"/>
                        <a:t>3.9614                </a:t>
                      </a:r>
                      <a:endParaRPr/>
                    </a:p>
                    <a:p>
                      <a:pPr indent="0" lvl="0" marL="0" marR="0" rtl="0" algn="l">
                        <a:lnSpc>
                          <a:spcPct val="100000"/>
                        </a:lnSpc>
                        <a:spcBef>
                          <a:spcPts val="0"/>
                        </a:spcBef>
                        <a:spcAft>
                          <a:spcPts val="0"/>
                        </a:spcAft>
                        <a:buNone/>
                      </a:pPr>
                      <a:r>
                        <a:rPr b="1" lang="it" sz="900" u="none" cap="none" strike="noStrike"/>
                        <a:t>2.7957                </a:t>
                      </a:r>
                      <a:endParaRPr/>
                    </a:p>
                    <a:p>
                      <a:pPr indent="0" lvl="0" marL="0" marR="0" rtl="0" algn="l">
                        <a:lnSpc>
                          <a:spcPct val="100000"/>
                        </a:lnSpc>
                        <a:spcBef>
                          <a:spcPts val="0"/>
                        </a:spcBef>
                        <a:spcAft>
                          <a:spcPts val="0"/>
                        </a:spcAft>
                        <a:buNone/>
                      </a:pPr>
                      <a:r>
                        <a:rPr b="1" lang="it" sz="900" u="none" cap="none" strike="noStrike"/>
                        <a:t>1.4166                </a:t>
                      </a:r>
                      <a:endParaRPr/>
                    </a:p>
                    <a:p>
                      <a:pPr indent="0" lvl="0" marL="0" marR="0" rtl="0" algn="l">
                        <a:lnSpc>
                          <a:spcPct val="100000"/>
                        </a:lnSpc>
                        <a:spcBef>
                          <a:spcPts val="0"/>
                        </a:spcBef>
                        <a:spcAft>
                          <a:spcPts val="0"/>
                        </a:spcAft>
                        <a:buNone/>
                      </a:pPr>
                      <a:r>
                        <a:rPr b="1" lang="it" sz="900" u="none" cap="none" strike="noStrike"/>
                        <a:t>1.9440 </a:t>
                      </a:r>
                      <a:endParaRPr/>
                    </a:p>
                  </a:txBody>
                  <a:tcPr marT="0" marB="0" marR="51425" marL="51425"/>
                </a:tc>
                <a:tc>
                  <a:txBody>
                    <a:bodyPr/>
                    <a:lstStyle/>
                    <a:p>
                      <a:pPr indent="0" lvl="0" marL="0" marR="0" rtl="0" algn="l">
                        <a:lnSpc>
                          <a:spcPct val="107000"/>
                        </a:lnSpc>
                        <a:spcBef>
                          <a:spcPts val="0"/>
                        </a:spcBef>
                        <a:spcAft>
                          <a:spcPts val="0"/>
                        </a:spcAft>
                        <a:buNone/>
                      </a:pPr>
                      <a:r>
                        <a:rPr b="1" lang="it" sz="900" u="none" cap="none" strike="noStrike">
                          <a:latin typeface="Calibri"/>
                          <a:ea typeface="Calibri"/>
                          <a:cs typeface="Calibri"/>
                          <a:sym typeface="Calibri"/>
                        </a:rPr>
                        <a:t> </a:t>
                      </a:r>
                      <a:endParaRPr sz="900" u="none" cap="none" strike="noStrike">
                        <a:latin typeface="Calibri"/>
                        <a:ea typeface="Calibri"/>
                        <a:cs typeface="Calibri"/>
                        <a:sym typeface="Calibri"/>
                      </a:endParaRPr>
                    </a:p>
                    <a:p>
                      <a:pPr indent="0" lvl="0" marL="0" marR="0" rtl="0" algn="l">
                        <a:lnSpc>
                          <a:spcPct val="107000"/>
                        </a:lnSpc>
                        <a:spcBef>
                          <a:spcPts val="0"/>
                        </a:spcBef>
                        <a:spcAft>
                          <a:spcPts val="0"/>
                        </a:spcAft>
                        <a:buNone/>
                      </a:pPr>
                      <a:r>
                        <a:rPr b="1" lang="it" sz="900" u="none" cap="none" strike="noStrike">
                          <a:latin typeface="Calibri"/>
                          <a:ea typeface="Calibri"/>
                          <a:cs typeface="Calibri"/>
                          <a:sym typeface="Calibri"/>
                        </a:rPr>
                        <a:t> </a:t>
                      </a:r>
                      <a:endParaRPr sz="900" u="none" cap="none" strike="noStrike">
                        <a:latin typeface="Calibri"/>
                        <a:ea typeface="Calibri"/>
                        <a:cs typeface="Calibri"/>
                        <a:sym typeface="Calibri"/>
                      </a:endParaRPr>
                    </a:p>
                    <a:p>
                      <a:pPr indent="0" lvl="0" marL="0" marR="0" rtl="0" algn="l">
                        <a:lnSpc>
                          <a:spcPct val="107000"/>
                        </a:lnSpc>
                        <a:spcBef>
                          <a:spcPts val="0"/>
                        </a:spcBef>
                        <a:spcAft>
                          <a:spcPts val="0"/>
                        </a:spcAft>
                        <a:buNone/>
                      </a:pPr>
                      <a:r>
                        <a:rPr b="1" lang="it" sz="900" u="none" cap="none" strike="noStrike">
                          <a:latin typeface="Calibri"/>
                          <a:ea typeface="Calibri"/>
                          <a:cs typeface="Calibri"/>
                          <a:sym typeface="Calibri"/>
                        </a:rPr>
                        <a:t> </a:t>
                      </a:r>
                      <a:endParaRPr sz="900" u="none" cap="none" strike="noStrike">
                        <a:latin typeface="Calibri"/>
                        <a:ea typeface="Calibri"/>
                        <a:cs typeface="Calibri"/>
                        <a:sym typeface="Calibri"/>
                      </a:endParaRPr>
                    </a:p>
                    <a:p>
                      <a:pPr indent="0" lvl="0" marL="0" marR="0" rtl="0" algn="ctr">
                        <a:lnSpc>
                          <a:spcPct val="107000"/>
                        </a:lnSpc>
                        <a:spcBef>
                          <a:spcPts val="0"/>
                        </a:spcBef>
                        <a:spcAft>
                          <a:spcPts val="0"/>
                        </a:spcAft>
                        <a:buNone/>
                      </a:pPr>
                      <a:r>
                        <a:rPr b="1" lang="it" sz="900" u="none" cap="none" strike="noStrike">
                          <a:latin typeface="Calibri"/>
                          <a:ea typeface="Calibri"/>
                          <a:cs typeface="Calibri"/>
                          <a:sym typeface="Calibri"/>
                        </a:rPr>
                        <a:t>27.74371</a:t>
                      </a:r>
                      <a:endParaRPr sz="900" u="none" cap="none" strike="noStrike">
                        <a:latin typeface="Calibri"/>
                        <a:ea typeface="Calibri"/>
                        <a:cs typeface="Calibri"/>
                        <a:sym typeface="Calibri"/>
                      </a:endParaRPr>
                    </a:p>
                  </a:txBody>
                  <a:tcPr marT="0" marB="0" marR="51425" marL="51425"/>
                </a:tc>
              </a:tr>
              <a:tr h="1508775">
                <a:tc>
                  <a:txBody>
                    <a:bodyPr/>
                    <a:lstStyle/>
                    <a:p>
                      <a:pPr indent="0" lvl="0" marL="0" marR="0" rtl="0" algn="l">
                        <a:lnSpc>
                          <a:spcPct val="100000"/>
                        </a:lnSpc>
                        <a:spcBef>
                          <a:spcPts val="0"/>
                        </a:spcBef>
                        <a:spcAft>
                          <a:spcPts val="0"/>
                        </a:spcAft>
                        <a:buNone/>
                      </a:pPr>
                      <a:r>
                        <a:t/>
                      </a:r>
                      <a:endParaRPr b="1" sz="900" u="none" cap="none" strike="noStrike">
                        <a:solidFill>
                          <a:srgbClr val="7030A0"/>
                        </a:solidFill>
                      </a:endParaRPr>
                    </a:p>
                    <a:p>
                      <a:pPr indent="0" lvl="0" marL="0" marR="0" rtl="0" algn="l">
                        <a:lnSpc>
                          <a:spcPct val="100000"/>
                        </a:lnSpc>
                        <a:spcBef>
                          <a:spcPts val="0"/>
                        </a:spcBef>
                        <a:spcAft>
                          <a:spcPts val="0"/>
                        </a:spcAft>
                        <a:buNone/>
                      </a:pPr>
                      <a:r>
                        <a:rPr b="1" lang="it" sz="900" u="none" cap="none" strike="noStrike">
                          <a:solidFill>
                            <a:schemeClr val="dk1"/>
                          </a:solidFill>
                        </a:rPr>
                        <a:t>2. patients_hospitalized </a:t>
                      </a:r>
                      <a:endParaRPr/>
                    </a:p>
                    <a:p>
                      <a:pPr indent="0" lvl="0" marL="0" marR="0" rtl="0" algn="l">
                        <a:lnSpc>
                          <a:spcPct val="100000"/>
                        </a:lnSpc>
                        <a:spcBef>
                          <a:spcPts val="0"/>
                        </a:spcBef>
                        <a:spcAft>
                          <a:spcPts val="0"/>
                        </a:spcAft>
                        <a:buNone/>
                      </a:pPr>
                      <a:r>
                        <a:rPr b="1" lang="it" sz="900" u="none" cap="none" strike="noStrike">
                          <a:solidFill>
                            <a:schemeClr val="dk1"/>
                          </a:solidFill>
                        </a:rPr>
                        <a:t>+ new_positive </a:t>
                      </a:r>
                      <a:endParaRPr/>
                    </a:p>
                    <a:p>
                      <a:pPr indent="0" lvl="0" marL="0" marR="0" rtl="0" algn="l">
                        <a:lnSpc>
                          <a:spcPct val="100000"/>
                        </a:lnSpc>
                        <a:spcBef>
                          <a:spcPts val="0"/>
                        </a:spcBef>
                        <a:spcAft>
                          <a:spcPts val="0"/>
                        </a:spcAft>
                        <a:buNone/>
                      </a:pPr>
                      <a:r>
                        <a:rPr b="1" lang="it" sz="900" u="none" cap="none" strike="noStrike">
                          <a:solidFill>
                            <a:schemeClr val="dk1"/>
                          </a:solidFill>
                        </a:rPr>
                        <a:t>+ positive_variation:recovered</a:t>
                      </a:r>
                      <a:endParaRPr b="1" sz="900" u="none" cap="none" strike="noStrike">
                        <a:solidFill>
                          <a:schemeClr val="dk1"/>
                        </a:solidFill>
                      </a:endParaRPr>
                    </a:p>
                    <a:p>
                      <a:pPr indent="0" lvl="0" marL="0" marR="0" rtl="0" algn="l">
                        <a:lnSpc>
                          <a:spcPct val="100000"/>
                        </a:lnSpc>
                        <a:spcBef>
                          <a:spcPts val="0"/>
                        </a:spcBef>
                        <a:spcAft>
                          <a:spcPts val="0"/>
                        </a:spcAft>
                        <a:buNone/>
                      </a:pPr>
                      <a:r>
                        <a:rPr b="1" lang="it" sz="900" u="none" cap="none" strike="noStrike">
                          <a:solidFill>
                            <a:schemeClr val="dk1"/>
                          </a:solidFill>
                        </a:rPr>
                        <a:t>+ positive_variation:color </a:t>
                      </a:r>
                      <a:endParaRPr/>
                    </a:p>
                    <a:p>
                      <a:pPr indent="0" lvl="0" marL="0" marR="0" rtl="0" algn="l">
                        <a:lnSpc>
                          <a:spcPct val="100000"/>
                        </a:lnSpc>
                        <a:spcBef>
                          <a:spcPts val="0"/>
                        </a:spcBef>
                        <a:spcAft>
                          <a:spcPts val="0"/>
                        </a:spcAft>
                        <a:buNone/>
                      </a:pPr>
                      <a:r>
                        <a:rPr b="1" lang="it" sz="900" u="none" cap="none" strike="noStrike">
                          <a:solidFill>
                            <a:schemeClr val="dk1"/>
                          </a:solidFill>
                        </a:rPr>
                        <a:t>+ color </a:t>
                      </a:r>
                      <a:r>
                        <a:rPr b="1" lang="it" sz="900" u="none" cap="none" strike="noStrike">
                          <a:solidFill>
                            <a:srgbClr val="7030A0"/>
                          </a:solidFill>
                        </a:rPr>
                        <a:t> </a:t>
                      </a:r>
                      <a:endParaRPr/>
                    </a:p>
                    <a:p>
                      <a:pPr indent="0" lvl="0" marL="0" marR="0" rtl="0" algn="l">
                        <a:lnSpc>
                          <a:spcPct val="100000"/>
                        </a:lnSpc>
                        <a:spcBef>
                          <a:spcPts val="0"/>
                        </a:spcBef>
                        <a:spcAft>
                          <a:spcPts val="0"/>
                        </a:spcAft>
                        <a:buNone/>
                      </a:pPr>
                      <a:r>
                        <a:t/>
                      </a:r>
                      <a:endParaRPr b="1" sz="900" u="none" cap="none" strike="noStrike">
                        <a:solidFill>
                          <a:srgbClr val="7030A0"/>
                        </a:solidFill>
                        <a:latin typeface="Calibri"/>
                        <a:ea typeface="Calibri"/>
                        <a:cs typeface="Calibri"/>
                        <a:sym typeface="Calibri"/>
                      </a:endParaRPr>
                    </a:p>
                    <a:p>
                      <a:pPr indent="0" lvl="0" marL="0" marR="0" rtl="0" algn="ctr">
                        <a:lnSpc>
                          <a:spcPct val="100000"/>
                        </a:lnSpc>
                        <a:spcBef>
                          <a:spcPts val="0"/>
                        </a:spcBef>
                        <a:spcAft>
                          <a:spcPts val="0"/>
                        </a:spcAft>
                        <a:buNone/>
                      </a:pPr>
                      <a:r>
                        <a:rPr b="1" lang="it" sz="900" u="none" cap="none" strike="noStrike">
                          <a:solidFill>
                            <a:srgbClr val="7030A0"/>
                          </a:solidFill>
                          <a:latin typeface="Calibri"/>
                          <a:ea typeface="Calibri"/>
                          <a:cs typeface="Calibri"/>
                          <a:sym typeface="Calibri"/>
                        </a:rPr>
                        <a:t>The best</a:t>
                      </a:r>
                      <a:endParaRPr b="1" sz="900" u="none" cap="none" strike="noStrike">
                        <a:solidFill>
                          <a:srgbClr val="7030A0"/>
                        </a:solidFill>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13.06 on 118 df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0000"/>
                        </a:lnSpc>
                        <a:spcBef>
                          <a:spcPts val="0"/>
                        </a:spcBef>
                        <a:spcAft>
                          <a:spcPts val="0"/>
                        </a:spcAft>
                        <a:buNone/>
                      </a:pPr>
                      <a:r>
                        <a:t/>
                      </a:r>
                      <a:endParaRPr b="1" sz="900" u="none" cap="none" strike="noStrike"/>
                    </a:p>
                    <a:p>
                      <a:pPr indent="0" lvl="0" marL="0" marR="0" rtl="0" algn="ctr">
                        <a:lnSpc>
                          <a:spcPct val="100000"/>
                        </a:lnSpc>
                        <a:spcBef>
                          <a:spcPts val="0"/>
                        </a:spcBef>
                        <a:spcAft>
                          <a:spcPts val="0"/>
                        </a:spcAft>
                        <a:buNone/>
                      </a:pPr>
                      <a:r>
                        <a:rPr b="1" lang="it" sz="900" u="none" cap="none" strike="noStrike"/>
                        <a:t>0.9719 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851 on 5 and 118 DF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0000"/>
                        </a:lnSpc>
                        <a:spcBef>
                          <a:spcPts val="0"/>
                        </a:spcBef>
                        <a:spcAft>
                          <a:spcPts val="0"/>
                        </a:spcAft>
                        <a:buNone/>
                      </a:pPr>
                      <a:r>
                        <a:t/>
                      </a:r>
                      <a:endParaRPr b="1" sz="900" u="none" cap="none" strike="noStrike"/>
                    </a:p>
                    <a:p>
                      <a:pPr indent="0" lvl="0" marL="0" marR="0" rtl="0" algn="ctr">
                        <a:lnSpc>
                          <a:spcPct val="100000"/>
                        </a:lnSpc>
                        <a:spcBef>
                          <a:spcPts val="0"/>
                        </a:spcBef>
                        <a:spcAft>
                          <a:spcPts val="0"/>
                        </a:spcAft>
                        <a:buNone/>
                      </a:pPr>
                      <a:r>
                        <a:rPr b="1" lang="it" sz="900" u="none" cap="none" strike="noStrike"/>
                        <a:t>&lt; 2.2e-16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663.8255  </a:t>
                      </a:r>
                      <a:endParaRPr b="1" sz="900" u="none" cap="none" strike="noStrike">
                        <a:latin typeface="Calibri"/>
                        <a:ea typeface="Calibri"/>
                        <a:cs typeface="Calibri"/>
                        <a:sym typeface="Calibri"/>
                      </a:endParaRPr>
                    </a:p>
                  </a:txBody>
                  <a:tcPr marT="0" marB="0" marR="51425" marL="51425"/>
                </a:tc>
                <a:tc>
                  <a:txBody>
                    <a:bodyPr/>
                    <a:lstStyle/>
                    <a:p>
                      <a:pPr indent="0" lvl="0" marL="0" marR="0" rtl="0" algn="ctr">
                        <a:lnSpc>
                          <a:spcPct val="107000"/>
                        </a:lnSpc>
                        <a:spcBef>
                          <a:spcPts val="0"/>
                        </a:spcBef>
                        <a:spcAft>
                          <a:spcPts val="0"/>
                        </a:spcAft>
                        <a:buNone/>
                      </a:pPr>
                      <a:r>
                        <a:t/>
                      </a:r>
                      <a:endParaRPr b="1" sz="900" u="none" cap="none" strike="noStrike"/>
                    </a:p>
                    <a:p>
                      <a:pPr indent="0" lvl="0" marL="0" marR="0" rtl="0" algn="ctr">
                        <a:lnSpc>
                          <a:spcPct val="107000"/>
                        </a:lnSpc>
                        <a:spcBef>
                          <a:spcPts val="0"/>
                        </a:spcBef>
                        <a:spcAft>
                          <a:spcPts val="0"/>
                        </a:spcAft>
                        <a:buNone/>
                      </a:pPr>
                      <a:r>
                        <a:rPr b="1" lang="it" sz="900" u="none" cap="none" strike="noStrike"/>
                        <a:t>670.6384  </a:t>
                      </a:r>
                      <a:endParaRPr b="1" sz="900" u="none" cap="none" strike="noStrike">
                        <a:latin typeface="Calibri"/>
                        <a:ea typeface="Calibri"/>
                        <a:cs typeface="Calibri"/>
                        <a:sym typeface="Calibri"/>
                      </a:endParaRPr>
                    </a:p>
                  </a:txBody>
                  <a:tcPr marT="0" marB="0" marR="51425" marL="51425"/>
                </a:tc>
                <a:tc>
                  <a:txBody>
                    <a:bodyPr/>
                    <a:lstStyle/>
                    <a:p>
                      <a:pPr indent="0" lvl="0" marL="0" marR="0" rtl="0" algn="l">
                        <a:lnSpc>
                          <a:spcPct val="100000"/>
                        </a:lnSpc>
                        <a:spcBef>
                          <a:spcPts val="0"/>
                        </a:spcBef>
                        <a:spcAft>
                          <a:spcPts val="0"/>
                        </a:spcAft>
                        <a:buNone/>
                      </a:pPr>
                      <a:r>
                        <a:rPr b="1" lang="it" sz="900" u="none" cap="none" strike="noStrike"/>
                        <a:t>patients_hospitalized                 new_positive                        color positive_variation:recovered  positive_variation:color </a:t>
                      </a:r>
                      <a:endParaRPr/>
                    </a:p>
                    <a:p>
                      <a:pPr indent="0" lvl="0" marL="0" marR="0" rtl="0" algn="l">
                        <a:lnSpc>
                          <a:spcPct val="100000"/>
                        </a:lnSpc>
                        <a:spcBef>
                          <a:spcPts val="0"/>
                        </a:spcBef>
                        <a:spcAft>
                          <a:spcPts val="0"/>
                        </a:spcAft>
                        <a:buNone/>
                      </a:pPr>
                      <a:r>
                        <a:rPr b="1" lang="it" sz="900" u="none" cap="none" strike="noStrike"/>
                        <a:t>3.6752                      </a:t>
                      </a:r>
                      <a:endParaRPr/>
                    </a:p>
                    <a:p>
                      <a:pPr indent="0" lvl="0" marL="0" marR="0" rtl="0" algn="l">
                        <a:lnSpc>
                          <a:spcPct val="100000"/>
                        </a:lnSpc>
                        <a:spcBef>
                          <a:spcPts val="0"/>
                        </a:spcBef>
                        <a:spcAft>
                          <a:spcPts val="0"/>
                        </a:spcAft>
                        <a:buNone/>
                      </a:pPr>
                      <a:r>
                        <a:rPr b="1" lang="it" sz="900" u="none" cap="none" strike="noStrike"/>
                        <a:t>3.5630                       </a:t>
                      </a:r>
                      <a:endParaRPr/>
                    </a:p>
                    <a:p>
                      <a:pPr indent="0" lvl="0" marL="0" marR="0" rtl="0" algn="l">
                        <a:lnSpc>
                          <a:spcPct val="100000"/>
                        </a:lnSpc>
                        <a:spcBef>
                          <a:spcPts val="0"/>
                        </a:spcBef>
                        <a:spcAft>
                          <a:spcPts val="0"/>
                        </a:spcAft>
                        <a:buNone/>
                      </a:pPr>
                      <a:r>
                        <a:rPr b="1" lang="it" sz="900" u="none" cap="none" strike="noStrike"/>
                        <a:t>1.1073                       </a:t>
                      </a:r>
                      <a:endParaRPr/>
                    </a:p>
                    <a:p>
                      <a:pPr indent="0" lvl="0" marL="0" marR="0" rtl="0" algn="l">
                        <a:lnSpc>
                          <a:spcPct val="100000"/>
                        </a:lnSpc>
                        <a:spcBef>
                          <a:spcPts val="0"/>
                        </a:spcBef>
                        <a:spcAft>
                          <a:spcPts val="0"/>
                        </a:spcAft>
                        <a:buNone/>
                      </a:pPr>
                      <a:r>
                        <a:rPr b="1" lang="it" sz="900" u="none" cap="none" strike="noStrike"/>
                        <a:t>1.9225                       </a:t>
                      </a:r>
                      <a:endParaRPr/>
                    </a:p>
                    <a:p>
                      <a:pPr indent="0" lvl="0" marL="0" marR="0" rtl="0" algn="l">
                        <a:lnSpc>
                          <a:spcPct val="100000"/>
                        </a:lnSpc>
                        <a:spcBef>
                          <a:spcPts val="0"/>
                        </a:spcBef>
                        <a:spcAft>
                          <a:spcPts val="0"/>
                        </a:spcAft>
                        <a:buNone/>
                      </a:pPr>
                      <a:r>
                        <a:rPr b="1" lang="it" sz="900" u="none" cap="none" strike="noStrike"/>
                        <a:t>2.8558 </a:t>
                      </a:r>
                      <a:endParaRPr/>
                    </a:p>
                  </a:txBody>
                  <a:tcPr marT="0" marB="0" marR="51425" marL="51425"/>
                </a:tc>
                <a:tc>
                  <a:txBody>
                    <a:bodyPr/>
                    <a:lstStyle/>
                    <a:p>
                      <a:pPr indent="0" lvl="0" marL="0" marR="0" rtl="0" algn="l">
                        <a:lnSpc>
                          <a:spcPct val="107000"/>
                        </a:lnSpc>
                        <a:spcBef>
                          <a:spcPts val="0"/>
                        </a:spcBef>
                        <a:spcAft>
                          <a:spcPts val="0"/>
                        </a:spcAft>
                        <a:buNone/>
                      </a:pPr>
                      <a:r>
                        <a:rPr b="1" lang="it" sz="900" u="none" cap="none" strike="noStrike">
                          <a:latin typeface="Calibri"/>
                          <a:ea typeface="Calibri"/>
                          <a:cs typeface="Calibri"/>
                          <a:sym typeface="Calibri"/>
                        </a:rPr>
                        <a:t> </a:t>
                      </a:r>
                      <a:endParaRPr sz="900" u="none" cap="none" strike="noStrike">
                        <a:latin typeface="Calibri"/>
                        <a:ea typeface="Calibri"/>
                        <a:cs typeface="Calibri"/>
                        <a:sym typeface="Calibri"/>
                      </a:endParaRPr>
                    </a:p>
                    <a:p>
                      <a:pPr indent="0" lvl="0" marL="0" marR="0" rtl="0" algn="l">
                        <a:lnSpc>
                          <a:spcPct val="107000"/>
                        </a:lnSpc>
                        <a:spcBef>
                          <a:spcPts val="0"/>
                        </a:spcBef>
                        <a:spcAft>
                          <a:spcPts val="0"/>
                        </a:spcAft>
                        <a:buNone/>
                      </a:pPr>
                      <a:r>
                        <a:rPr b="1" lang="it" sz="900" u="none" cap="none" strike="noStrike">
                          <a:latin typeface="Calibri"/>
                          <a:ea typeface="Calibri"/>
                          <a:cs typeface="Calibri"/>
                          <a:sym typeface="Calibri"/>
                        </a:rPr>
                        <a:t> </a:t>
                      </a:r>
                      <a:endParaRPr sz="900" u="none" cap="none" strike="noStrike">
                        <a:latin typeface="Calibri"/>
                        <a:ea typeface="Calibri"/>
                        <a:cs typeface="Calibri"/>
                        <a:sym typeface="Calibri"/>
                      </a:endParaRPr>
                    </a:p>
                    <a:p>
                      <a:pPr indent="0" lvl="0" marL="0" marR="0" rtl="0" algn="l">
                        <a:lnSpc>
                          <a:spcPct val="107000"/>
                        </a:lnSpc>
                        <a:spcBef>
                          <a:spcPts val="0"/>
                        </a:spcBef>
                        <a:spcAft>
                          <a:spcPts val="0"/>
                        </a:spcAft>
                        <a:buNone/>
                      </a:pPr>
                      <a:r>
                        <a:rPr b="1" lang="it" sz="900" u="none" cap="none" strike="noStrike">
                          <a:latin typeface="Calibri"/>
                          <a:ea typeface="Calibri"/>
                          <a:cs typeface="Calibri"/>
                          <a:sym typeface="Calibri"/>
                        </a:rPr>
                        <a:t> </a:t>
                      </a:r>
                      <a:endParaRPr sz="900" u="none" cap="none" strike="noStrike">
                        <a:latin typeface="Calibri"/>
                        <a:ea typeface="Calibri"/>
                        <a:cs typeface="Calibri"/>
                        <a:sym typeface="Calibri"/>
                      </a:endParaRPr>
                    </a:p>
                    <a:p>
                      <a:pPr indent="0" lvl="0" marL="0" marR="0" rtl="0" algn="ctr">
                        <a:lnSpc>
                          <a:spcPct val="107000"/>
                        </a:lnSpc>
                        <a:spcBef>
                          <a:spcPts val="0"/>
                        </a:spcBef>
                        <a:spcAft>
                          <a:spcPts val="0"/>
                        </a:spcAft>
                        <a:buNone/>
                      </a:pPr>
                      <a:r>
                        <a:rPr b="1" lang="it" sz="900" u="none" cap="none" strike="noStrike">
                          <a:latin typeface="Calibri"/>
                          <a:ea typeface="Calibri"/>
                          <a:cs typeface="Calibri"/>
                          <a:sym typeface="Calibri"/>
                        </a:rPr>
                        <a:t>19.22978</a:t>
                      </a:r>
                      <a:endParaRPr sz="900" u="none" cap="none" strike="noStrike">
                        <a:latin typeface="Calibri"/>
                        <a:ea typeface="Calibri"/>
                        <a:cs typeface="Calibri"/>
                        <a:sym typeface="Calibri"/>
                      </a:endParaRPr>
                    </a:p>
                  </a:txBody>
                  <a:tcPr marT="0" marB="0" marR="51425" marL="51425"/>
                </a:tc>
              </a:tr>
            </a:tbl>
          </a:graphicData>
        </a:graphic>
      </p:graphicFrame>
      <p:sp>
        <p:nvSpPr>
          <p:cNvPr id="210" name="Google Shape;210;p9"/>
          <p:cNvSpPr/>
          <p:nvPr/>
        </p:nvSpPr>
        <p:spPr>
          <a:xfrm>
            <a:off x="2753772" y="856422"/>
            <a:ext cx="2931600" cy="413700"/>
          </a:xfrm>
          <a:prstGeom prst="rect">
            <a:avLst/>
          </a:prstGeom>
          <a:blipFill rotWithShape="1">
            <a:blip r:embed="rId3">
              <a:alphaModFix/>
            </a:blip>
            <a:stretch>
              <a:fillRect b="-54162" l="0" r="0" t="-51387"/>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 sz="1400" u="none" cap="none" strike="noStrike">
                <a:latin typeface="Arial"/>
                <a:ea typeface="Arial"/>
                <a:cs typeface="Arial"/>
                <a:sym typeface="Arial"/>
              </a:rPr>
              <a:t> </a:t>
            </a:r>
            <a:endParaRPr/>
          </a:p>
        </p:txBody>
      </p:sp>
      <p:graphicFrame>
        <p:nvGraphicFramePr>
          <p:cNvPr id="211" name="Google Shape;211;p9"/>
          <p:cNvGraphicFramePr/>
          <p:nvPr/>
        </p:nvGraphicFramePr>
        <p:xfrm>
          <a:off x="147895" y="1574751"/>
          <a:ext cx="3000000" cy="3000000"/>
        </p:xfrm>
        <a:graphic>
          <a:graphicData uri="http://schemas.openxmlformats.org/drawingml/2006/table">
            <a:tbl>
              <a:tblPr bandRow="1" firstCol="1" firstRow="1">
                <a:noFill/>
                <a:tableStyleId>{3A5FE513-D719-46E6-8637-2B9EC5FCE1BB}</a:tableStyleId>
              </a:tblPr>
              <a:tblGrid>
                <a:gridCol w="583125"/>
                <a:gridCol w="442450"/>
              </a:tblGrid>
              <a:tr h="611500">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Residual</a:t>
                      </a:r>
                      <a:endParaRPr sz="800" u="none" cap="none" strike="noStrike"/>
                    </a:p>
                    <a:p>
                      <a:pPr indent="0" lvl="0" marL="0" marR="0" rtl="0" algn="ctr">
                        <a:lnSpc>
                          <a:spcPct val="107000"/>
                        </a:lnSpc>
                        <a:spcBef>
                          <a:spcPts val="0"/>
                        </a:spcBef>
                        <a:spcAft>
                          <a:spcPts val="0"/>
                        </a:spcAft>
                        <a:buNone/>
                      </a:pPr>
                      <a:r>
                        <a:rPr lang="it" sz="800" u="none" cap="none" strike="noStrike"/>
                        <a:t> standard </a:t>
                      </a:r>
                      <a:endParaRPr/>
                    </a:p>
                    <a:p>
                      <a:pPr indent="0" lvl="0" marL="0" marR="0" rtl="0" algn="ctr">
                        <a:lnSpc>
                          <a:spcPct val="107000"/>
                        </a:lnSpc>
                        <a:spcBef>
                          <a:spcPts val="0"/>
                        </a:spcBef>
                        <a:spcAft>
                          <a:spcPts val="0"/>
                        </a:spcAft>
                        <a:buNone/>
                      </a:pPr>
                      <a:r>
                        <a:rPr lang="it" sz="800" u="none" cap="none" strike="noStrike"/>
                        <a:t>error</a:t>
                      </a:r>
                      <a:endParaRPr sz="800" u="none" cap="none" strike="noStrike"/>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0000"/>
                        </a:lnSpc>
                        <a:spcBef>
                          <a:spcPts val="0"/>
                        </a:spcBef>
                        <a:spcAft>
                          <a:spcPts val="0"/>
                        </a:spcAft>
                        <a:buNone/>
                      </a:pPr>
                      <a:r>
                        <a:rPr lang="it" sz="800" u="none" cap="none" strike="noStrike"/>
                        <a:t>Adjusted R-squared</a:t>
                      </a:r>
                      <a:endParaRPr b="1" sz="800" u="none" cap="none" strike="noStrike">
                        <a:latin typeface="Calibri"/>
                        <a:ea typeface="Calibri"/>
                        <a:cs typeface="Calibri"/>
                        <a:sym typeface="Calibri"/>
                      </a:endParaRPr>
                    </a:p>
                  </a:txBody>
                  <a:tcPr marT="0" marB="0" marR="34475" marL="34475"/>
                </a:tc>
              </a:tr>
              <a:tr h="782175">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From 14</a:t>
                      </a:r>
                      <a:endParaRPr/>
                    </a:p>
                    <a:p>
                      <a:pPr indent="0" lvl="0" marL="0" marR="0" rtl="0" algn="ctr">
                        <a:lnSpc>
                          <a:spcPct val="107000"/>
                        </a:lnSpc>
                        <a:spcBef>
                          <a:spcPts val="0"/>
                        </a:spcBef>
                        <a:spcAft>
                          <a:spcPts val="0"/>
                        </a:spcAft>
                        <a:buNone/>
                      </a:pPr>
                      <a:r>
                        <a:rPr lang="it" sz="800" u="none" cap="none" strike="noStrike"/>
                        <a:t>to 13</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From </a:t>
                      </a:r>
                      <a:endParaRPr/>
                    </a:p>
                    <a:p>
                      <a:pPr indent="0" lvl="0" marL="0" marR="0" rtl="0" algn="ctr">
                        <a:lnSpc>
                          <a:spcPct val="107000"/>
                        </a:lnSpc>
                        <a:spcBef>
                          <a:spcPts val="0"/>
                        </a:spcBef>
                        <a:spcAft>
                          <a:spcPts val="0"/>
                        </a:spcAft>
                        <a:buNone/>
                      </a:pPr>
                      <a:r>
                        <a:rPr lang="it" sz="800" u="none" cap="none" strike="noStrike"/>
                        <a:t>0.96</a:t>
                      </a:r>
                      <a:endParaRPr/>
                    </a:p>
                    <a:p>
                      <a:pPr indent="0" lvl="0" marL="0" marR="0" rtl="0" algn="ctr">
                        <a:lnSpc>
                          <a:spcPct val="107000"/>
                        </a:lnSpc>
                        <a:spcBef>
                          <a:spcPts val="0"/>
                        </a:spcBef>
                        <a:spcAft>
                          <a:spcPts val="0"/>
                        </a:spcAft>
                        <a:buNone/>
                      </a:pPr>
                      <a:r>
                        <a:rPr lang="it" sz="800" u="none" cap="none" strike="noStrike"/>
                        <a:t>To</a:t>
                      </a:r>
                      <a:endParaRPr/>
                    </a:p>
                    <a:p>
                      <a:pPr indent="0" lvl="0" marL="0" marR="0" rtl="0" algn="ctr">
                        <a:lnSpc>
                          <a:spcPct val="107000"/>
                        </a:lnSpc>
                        <a:spcBef>
                          <a:spcPts val="0"/>
                        </a:spcBef>
                        <a:spcAft>
                          <a:spcPts val="0"/>
                        </a:spcAft>
                        <a:buNone/>
                      </a:pPr>
                      <a:r>
                        <a:rPr lang="it" sz="800" u="none" cap="none" strike="noStrike"/>
                        <a:t>0.97</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r>
              <a:tr h="782175">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AIC</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VIF</a:t>
                      </a:r>
                      <a:endParaRPr b="1" sz="800" u="none" cap="none" strike="noStrike">
                        <a:latin typeface="Calibri"/>
                        <a:ea typeface="Calibri"/>
                        <a:cs typeface="Calibri"/>
                        <a:sym typeface="Calibri"/>
                      </a:endParaRPr>
                    </a:p>
                  </a:txBody>
                  <a:tcPr marT="0" marB="0" marR="34475" marL="34475"/>
                </a:tc>
              </a:tr>
              <a:tr h="782175">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The same</a:t>
                      </a:r>
                      <a:endParaRPr sz="800" u="none" cap="none" strike="noStrike"/>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c>
                  <a:txBody>
                    <a:bodyPr/>
                    <a:lstStyle/>
                    <a:p>
                      <a:pPr indent="0" lvl="0" marL="0" marR="0" rtl="0" algn="ctr">
                        <a:lnSpc>
                          <a:spcPct val="107000"/>
                        </a:lnSpc>
                        <a:spcBef>
                          <a:spcPts val="0"/>
                        </a:spcBef>
                        <a:spcAft>
                          <a:spcPts val="0"/>
                        </a:spcAft>
                        <a:buNone/>
                      </a:pPr>
                      <a:r>
                        <a:t/>
                      </a:r>
                      <a:endParaRPr sz="800" u="none" cap="none" strike="noStrike"/>
                    </a:p>
                    <a:p>
                      <a:pPr indent="0" lvl="0" marL="0" marR="0" rtl="0" algn="ctr">
                        <a:lnSpc>
                          <a:spcPct val="107000"/>
                        </a:lnSpc>
                        <a:spcBef>
                          <a:spcPts val="0"/>
                        </a:spcBef>
                        <a:spcAft>
                          <a:spcPts val="0"/>
                        </a:spcAft>
                        <a:buNone/>
                      </a:pPr>
                      <a:r>
                        <a:rPr lang="it" sz="800" u="none" cap="none" strike="noStrike"/>
                        <a:t>Max 4</a:t>
                      </a:r>
                      <a:endParaRPr/>
                    </a:p>
                    <a:p>
                      <a:pPr indent="0" lvl="0" marL="0" marR="0" rtl="0" algn="ctr">
                        <a:lnSpc>
                          <a:spcPct val="107000"/>
                        </a:lnSpc>
                        <a:spcBef>
                          <a:spcPts val="0"/>
                        </a:spcBef>
                        <a:spcAft>
                          <a:spcPts val="0"/>
                        </a:spcAft>
                        <a:buNone/>
                      </a:pPr>
                      <a:r>
                        <a:rPr lang="it" sz="800" u="none" cap="none" strike="noStrike"/>
                        <a:t>To 3</a:t>
                      </a:r>
                      <a:endParaRPr/>
                    </a:p>
                    <a:p>
                      <a:pPr indent="0" lvl="0" marL="0" marR="0" rtl="0" algn="ctr">
                        <a:lnSpc>
                          <a:spcPct val="107000"/>
                        </a:lnSpc>
                        <a:spcBef>
                          <a:spcPts val="0"/>
                        </a:spcBef>
                        <a:spcAft>
                          <a:spcPts val="0"/>
                        </a:spcAft>
                        <a:buNone/>
                      </a:pPr>
                      <a:r>
                        <a:rPr lang="it" sz="800" u="none" cap="none" strike="noStrike"/>
                        <a:t> </a:t>
                      </a:r>
                      <a:endParaRPr b="1" sz="800" u="none" cap="none" strike="noStrike">
                        <a:latin typeface="Calibri"/>
                        <a:ea typeface="Calibri"/>
                        <a:cs typeface="Calibri"/>
                        <a:sym typeface="Calibri"/>
                      </a:endParaRPr>
                    </a:p>
                  </a:txBody>
                  <a:tcPr marT="0" marB="0" marR="34475" marL="34475"/>
                </a:tc>
              </a:tr>
            </a:tbl>
          </a:graphicData>
        </a:graphic>
      </p:graphicFrame>
      <p:sp>
        <p:nvSpPr>
          <p:cNvPr id="212" name="Google Shape;212;p9"/>
          <p:cNvSpPr txBox="1"/>
          <p:nvPr>
            <p:ph type="title"/>
          </p:nvPr>
        </p:nvSpPr>
        <p:spPr>
          <a:xfrm>
            <a:off x="628650" y="-59944"/>
            <a:ext cx="7886700" cy="994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b="1" lang="it" sz="2600">
                <a:solidFill>
                  <a:schemeClr val="dk1"/>
                </a:solidFill>
              </a:rPr>
              <a:t>4. The best multiple linear regression models </a:t>
            </a:r>
            <a:br>
              <a:rPr b="1" lang="it" sz="2600">
                <a:solidFill>
                  <a:schemeClr val="dk1"/>
                </a:solidFill>
              </a:rPr>
            </a:br>
            <a:r>
              <a:rPr b="1" lang="it" sz="2600">
                <a:solidFill>
                  <a:schemeClr val="dk1"/>
                </a:solidFill>
              </a:rPr>
              <a:t>Included interaction terms </a:t>
            </a:r>
            <a:r>
              <a:rPr b="1" lang="it" sz="2600"/>
              <a:t>and FW method</a:t>
            </a:r>
            <a:endParaRPr sz="26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10"/>
          <p:cNvSpPr txBox="1"/>
          <p:nvPr>
            <p:ph idx="1" type="body"/>
          </p:nvPr>
        </p:nvSpPr>
        <p:spPr>
          <a:xfrm>
            <a:off x="1741473" y="977663"/>
            <a:ext cx="4957895" cy="3766215"/>
          </a:xfrm>
          <a:prstGeom prst="rect">
            <a:avLst/>
          </a:prstGeom>
          <a:blipFill rotWithShape="1">
            <a:blip r:embed="rId3">
              <a:alphaModFix/>
            </a:blip>
            <a:stretch>
              <a:fillRect b="-484" l="-737" r="0" t="0"/>
            </a:stretch>
          </a:blipFill>
          <a:ln>
            <a:noFill/>
          </a:ln>
        </p:spPr>
        <p:txBody>
          <a:bodyPr anchorCtr="0" anchor="t" bIns="45700" lIns="91425" spcFirstLastPara="1" rIns="91425" wrap="square" tIns="45700">
            <a:normAutofit/>
          </a:bodyPr>
          <a:lstStyle/>
          <a:p>
            <a:pPr indent="0" lvl="0" marL="457200" rtl="0" algn="l">
              <a:lnSpc>
                <a:spcPct val="90000"/>
              </a:lnSpc>
              <a:spcBef>
                <a:spcPts val="750"/>
              </a:spcBef>
              <a:spcAft>
                <a:spcPts val="0"/>
              </a:spcAft>
              <a:buNone/>
            </a:pPr>
            <a:r>
              <a:rPr lang="it"/>
              <a:t> </a:t>
            </a:r>
            <a:endParaRPr/>
          </a:p>
        </p:txBody>
      </p:sp>
      <p:sp>
        <p:nvSpPr>
          <p:cNvPr id="218" name="Google Shape;218;p10"/>
          <p:cNvSpPr txBox="1"/>
          <p:nvPr>
            <p:ph type="title"/>
          </p:nvPr>
        </p:nvSpPr>
        <p:spPr>
          <a:xfrm>
            <a:off x="628650" y="250308"/>
            <a:ext cx="7886700" cy="994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it" sz="3000">
                <a:solidFill>
                  <a:schemeClr val="dk1"/>
                </a:solidFill>
              </a:rPr>
              <a:t>Model checking</a:t>
            </a:r>
            <a:br>
              <a:rPr lang="it" sz="3200"/>
            </a:br>
            <a:endParaRPr b="1" sz="30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AFA"/>
        </a:solidFill>
      </p:bgPr>
    </p:bg>
    <p:spTree>
      <p:nvGrpSpPr>
        <p:cNvPr id="94" name="Shape 94"/>
        <p:cNvGrpSpPr/>
        <p:nvPr/>
      </p:nvGrpSpPr>
      <p:grpSpPr>
        <a:xfrm>
          <a:off x="0" y="0"/>
          <a:ext cx="0" cy="0"/>
          <a:chOff x="0" y="0"/>
          <a:chExt cx="0" cy="0"/>
        </a:xfrm>
      </p:grpSpPr>
      <p:sp>
        <p:nvSpPr>
          <p:cNvPr id="95" name="Google Shape;95;g1105fd01689_4_24"/>
          <p:cNvSpPr txBox="1"/>
          <p:nvPr>
            <p:ph type="ctrTitle"/>
          </p:nvPr>
        </p:nvSpPr>
        <p:spPr>
          <a:xfrm>
            <a:off x="1143000" y="1752600"/>
            <a:ext cx="6858000" cy="17907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Clr>
                <a:schemeClr val="dk1"/>
              </a:buClr>
              <a:buSzPts val="5200"/>
              <a:buFont typeface="Raleway"/>
              <a:buNone/>
            </a:pPr>
            <a:r>
              <a:rPr b="1" lang="it">
                <a:latin typeface="Raleway"/>
                <a:ea typeface="Raleway"/>
                <a:cs typeface="Raleway"/>
                <a:sym typeface="Raleway"/>
              </a:rPr>
              <a:t>Data Exploration Analysis</a:t>
            </a:r>
            <a:endParaRPr b="1">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1"/>
          <p:cNvSpPr/>
          <p:nvPr/>
        </p:nvSpPr>
        <p:spPr>
          <a:xfrm>
            <a:off x="239088" y="453006"/>
            <a:ext cx="4258849" cy="2945615"/>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1. Call:</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chemeClr val="dk1"/>
                </a:solidFill>
                <a:latin typeface="Consolas"/>
                <a:ea typeface="Consolas"/>
                <a:cs typeface="Consolas"/>
                <a:sym typeface="Consolas"/>
              </a:rPr>
              <a:t>lm(formula = patients_intensive_care ~ patients_hospitalized + </a:t>
            </a:r>
            <a:endParaRPr b="1" i="0" sz="825" u="none" cap="none" strike="noStrike">
              <a:solidFill>
                <a:schemeClr val="dk1"/>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chemeClr val="dk1"/>
                </a:solidFill>
                <a:latin typeface="Consolas"/>
                <a:ea typeface="Consolas"/>
                <a:cs typeface="Consolas"/>
                <a:sym typeface="Consolas"/>
              </a:rPr>
              <a:t>    new_positive + recovered:color + death:recovered, data = train_set)</a:t>
            </a:r>
            <a:endParaRPr b="1" i="0" sz="825" u="none" cap="none" strike="noStrike">
              <a:solidFill>
                <a:schemeClr val="dk1"/>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Residuals:</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    Min      1Q  Median      3Q     Max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-39.741  -8.121  -0.528   9.250  44.199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Coefficients:</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                        Estimate Std. Error t value Pr(&gt;|t|)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(Intercept)            1.066e+01  3.323e+00   3.207  0.00172 **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patients_hospitalized  6.527e-02  2.557e-03  25.532  &lt; 2e-16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new_positive           2.753e-02  2.911e-03   9.457 3.61e-16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recovered:color       -7.788e-05  1.325e-05  -5.879 3.86e-08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recovered:death        2.044e-08  3.655e-09   5.594 1.44e-07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Signif. codes:  0 ‘***’ 0.001 ‘**’ 0.01 ‘*’ 0.05 ‘.’ 0.1 ‘ ’ 1</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Residual standard error: 13.31 on 119 degrees of freedom</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Multiple R-squared:  0.9718,	Adjusted R-squared:  0.9708 </a:t>
            </a:r>
            <a:endParaRPr b="1" i="0" sz="825" u="none" cap="none" strike="noStrike">
              <a:solidFill>
                <a:srgbClr val="000000"/>
              </a:solidFill>
              <a:latin typeface="Calibri"/>
              <a:ea typeface="Calibri"/>
              <a:cs typeface="Calibri"/>
              <a:sym typeface="Calibri"/>
            </a:endParaRPr>
          </a:p>
          <a:p>
            <a:pPr indent="0" lvl="0" marL="0" marR="0" rtl="0" algn="l">
              <a:lnSpc>
                <a:spcPct val="107000"/>
              </a:lnSpc>
              <a:spcBef>
                <a:spcPts val="0"/>
              </a:spcBef>
              <a:spcAft>
                <a:spcPts val="0"/>
              </a:spcAft>
              <a:buNone/>
            </a:pPr>
            <a:r>
              <a:rPr b="1" i="0" lang="it" sz="825" u="none" cap="none" strike="noStrike">
                <a:solidFill>
                  <a:srgbClr val="000000"/>
                </a:solidFill>
                <a:latin typeface="Consolas"/>
                <a:ea typeface="Consolas"/>
                <a:cs typeface="Consolas"/>
                <a:sym typeface="Consolas"/>
              </a:rPr>
              <a:t>F-statistic:  1024 on 4 and 119 DF,  p-value: &lt; 2.2e-16</a:t>
            </a:r>
            <a:endParaRPr b="1" i="0" sz="825" u="none" cap="none" strike="noStrike">
              <a:solidFill>
                <a:srgbClr val="000000"/>
              </a:solidFill>
              <a:latin typeface="Calibri"/>
              <a:ea typeface="Calibri"/>
              <a:cs typeface="Calibri"/>
              <a:sym typeface="Calibri"/>
            </a:endParaRPr>
          </a:p>
        </p:txBody>
      </p:sp>
      <p:pic>
        <p:nvPicPr>
          <p:cNvPr id="224" name="Google Shape;224;p11"/>
          <p:cNvPicPr preferRelativeResize="0"/>
          <p:nvPr/>
        </p:nvPicPr>
        <p:blipFill rotWithShape="1">
          <a:blip r:embed="rId3">
            <a:alphaModFix/>
          </a:blip>
          <a:srcRect b="0" l="0" r="0" t="0"/>
          <a:stretch/>
        </p:blipFill>
        <p:spPr>
          <a:xfrm>
            <a:off x="4115577" y="1798639"/>
            <a:ext cx="4789336" cy="305189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2"/>
          <p:cNvSpPr/>
          <p:nvPr/>
        </p:nvSpPr>
        <p:spPr>
          <a:xfrm>
            <a:off x="290587" y="1060347"/>
            <a:ext cx="4548930" cy="2573782"/>
          </a:xfrm>
          <a:prstGeom prst="rect">
            <a:avLst/>
          </a:prstGeom>
          <a:solidFill>
            <a:srgbClr val="FFFFFF"/>
          </a:solidFill>
          <a:ln>
            <a:noFill/>
          </a:ln>
        </p:spPr>
        <p:txBody>
          <a:bodyPr anchorCtr="0" anchor="ctr" bIns="0" lIns="68575" spcFirstLastPara="1" rIns="68575" wrap="square" tIns="34275">
            <a:spAutoFit/>
          </a:bodyPr>
          <a:lstStyle/>
          <a:p>
            <a:pPr indent="0" lvl="0" marL="0" marR="0" rtl="0" algn="l">
              <a:lnSpc>
                <a:spcPct val="100000"/>
              </a:lnSpc>
              <a:spcBef>
                <a:spcPts val="0"/>
              </a:spcBef>
              <a:spcAft>
                <a:spcPts val="0"/>
              </a:spcAft>
              <a:buNone/>
            </a:pPr>
            <a:r>
              <a:rPr b="1" i="0" lang="it" sz="825" u="none" cap="none" strike="noStrike">
                <a:solidFill>
                  <a:schemeClr val="dk1"/>
                </a:solidFill>
                <a:latin typeface="Arimo"/>
                <a:ea typeface="Arimo"/>
                <a:cs typeface="Arimo"/>
                <a:sym typeface="Arimo"/>
              </a:rPr>
              <a:t>2.</a:t>
            </a:r>
            <a:r>
              <a:rPr b="1" i="0" lang="it" sz="825" u="none" cap="none" strike="noStrike">
                <a:solidFill>
                  <a:srgbClr val="000000"/>
                </a:solidFill>
                <a:latin typeface="Consolas"/>
                <a:ea typeface="Consolas"/>
                <a:cs typeface="Consolas"/>
                <a:sym typeface="Consolas"/>
              </a:rPr>
              <a:t> Call:</a:t>
            </a:r>
            <a:r>
              <a:rPr b="1" i="0" lang="it" sz="825"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None/>
            </a:pPr>
            <a:r>
              <a:rPr b="1" i="0" lang="it" sz="825" u="none" cap="none" strike="noStrike">
                <a:solidFill>
                  <a:srgbClr val="7030A0"/>
                </a:solidFill>
                <a:latin typeface="Consolas"/>
                <a:ea typeface="Consolas"/>
                <a:cs typeface="Consolas"/>
                <a:sym typeface="Consolas"/>
              </a:rPr>
              <a:t>lm(formula = patients_intensive_care ~ patients_hospitalized + </a:t>
            </a:r>
            <a:endParaRPr b="1" i="0" sz="825" u="none" cap="none" strike="noStrike">
              <a:solidFill>
                <a:srgbClr val="7030A0"/>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7030A0"/>
                </a:solidFill>
                <a:latin typeface="Consolas"/>
                <a:ea typeface="Consolas"/>
                <a:cs typeface="Consolas"/>
                <a:sym typeface="Consolas"/>
              </a:rPr>
              <a:t>    new_positive + positive_variation:recovered + positive_variation:color + </a:t>
            </a:r>
            <a:endParaRPr b="1" i="0" sz="825" u="none" cap="none" strike="noStrike">
              <a:solidFill>
                <a:srgbClr val="7030A0"/>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7030A0"/>
                </a:solidFill>
                <a:latin typeface="Consolas"/>
                <a:ea typeface="Consolas"/>
                <a:cs typeface="Consolas"/>
                <a:sym typeface="Consolas"/>
              </a:rPr>
              <a:t>    color, data = train_set)</a:t>
            </a:r>
            <a:endParaRPr b="1" i="0" sz="825" u="none" cap="none" strike="noStrike">
              <a:solidFill>
                <a:srgbClr val="7030A0"/>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Residuals:</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    Min      1Q  Median      3Q     Max </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-35.547  -8.278   0.578   9.593  34.656 </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Coefficients:</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                               Estimate Std. Error t value Pr(&gt;|t|)    </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(Intercept)                   2.509e+01  4.397e+00   5.706 8.76e-08 ***</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patients_hospitalized         6.937e-02  2.417e-03  28.701  &lt; 2e-16 ***</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new_positive                  2.031e-02  3.226e-03   6.297 5.39e-09 ***</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color                        -6.443e+00  1.010e+00  -6.382 3.56e-09 ***</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positive_variation:recovered -7.397e-08  1.740e-08  -4.251 4.28e-05 ***</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positive_variation:color      2.661e-03  5.732e-04   4.642 9.00e-06 ***</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Signif. codes:  0 </a:t>
            </a:r>
            <a:r>
              <a:rPr b="1" i="0" lang="it" sz="825" u="none" cap="none" strike="noStrike">
                <a:solidFill>
                  <a:srgbClr val="000000"/>
                </a:solidFill>
                <a:latin typeface="Calibri"/>
                <a:ea typeface="Calibri"/>
                <a:cs typeface="Calibri"/>
                <a:sym typeface="Calibri"/>
              </a:rPr>
              <a:t>‘</a:t>
            </a:r>
            <a:r>
              <a:rPr b="1" i="0" lang="it" sz="825" u="none" cap="none" strike="noStrike">
                <a:solidFill>
                  <a:srgbClr val="000000"/>
                </a:solidFill>
                <a:latin typeface="Consolas"/>
                <a:ea typeface="Consolas"/>
                <a:cs typeface="Consolas"/>
                <a:sym typeface="Consolas"/>
              </a:rPr>
              <a:t>***</a:t>
            </a:r>
            <a:r>
              <a:rPr b="1" i="0" lang="it" sz="825" u="none" cap="none" strike="noStrike">
                <a:solidFill>
                  <a:srgbClr val="000000"/>
                </a:solidFill>
                <a:latin typeface="Calibri"/>
                <a:ea typeface="Calibri"/>
                <a:cs typeface="Calibri"/>
                <a:sym typeface="Calibri"/>
              </a:rPr>
              <a:t>’</a:t>
            </a:r>
            <a:r>
              <a:rPr b="1" i="0" lang="it" sz="825" u="none" cap="none" strike="noStrike">
                <a:solidFill>
                  <a:srgbClr val="000000"/>
                </a:solidFill>
                <a:latin typeface="Consolas"/>
                <a:ea typeface="Consolas"/>
                <a:cs typeface="Consolas"/>
                <a:sym typeface="Consolas"/>
              </a:rPr>
              <a:t> 0.001 </a:t>
            </a:r>
            <a:r>
              <a:rPr b="1" i="0" lang="it" sz="825" u="none" cap="none" strike="noStrike">
                <a:solidFill>
                  <a:srgbClr val="000000"/>
                </a:solidFill>
                <a:latin typeface="Calibri"/>
                <a:ea typeface="Calibri"/>
                <a:cs typeface="Calibri"/>
                <a:sym typeface="Calibri"/>
              </a:rPr>
              <a:t>‘</a:t>
            </a:r>
            <a:r>
              <a:rPr b="1" i="0" lang="it" sz="825" u="none" cap="none" strike="noStrike">
                <a:solidFill>
                  <a:srgbClr val="000000"/>
                </a:solidFill>
                <a:latin typeface="Consolas"/>
                <a:ea typeface="Consolas"/>
                <a:cs typeface="Consolas"/>
                <a:sym typeface="Consolas"/>
              </a:rPr>
              <a:t>**</a:t>
            </a:r>
            <a:r>
              <a:rPr b="1" i="0" lang="it" sz="825" u="none" cap="none" strike="noStrike">
                <a:solidFill>
                  <a:srgbClr val="000000"/>
                </a:solidFill>
                <a:latin typeface="Calibri"/>
                <a:ea typeface="Calibri"/>
                <a:cs typeface="Calibri"/>
                <a:sym typeface="Calibri"/>
              </a:rPr>
              <a:t>’</a:t>
            </a:r>
            <a:r>
              <a:rPr b="1" i="0" lang="it" sz="825" u="none" cap="none" strike="noStrike">
                <a:solidFill>
                  <a:srgbClr val="000000"/>
                </a:solidFill>
                <a:latin typeface="Consolas"/>
                <a:ea typeface="Consolas"/>
                <a:cs typeface="Consolas"/>
                <a:sym typeface="Consolas"/>
              </a:rPr>
              <a:t> 0.01 </a:t>
            </a:r>
            <a:r>
              <a:rPr b="1" i="0" lang="it" sz="825" u="none" cap="none" strike="noStrike">
                <a:solidFill>
                  <a:srgbClr val="000000"/>
                </a:solidFill>
                <a:latin typeface="Calibri"/>
                <a:ea typeface="Calibri"/>
                <a:cs typeface="Calibri"/>
                <a:sym typeface="Calibri"/>
              </a:rPr>
              <a:t>‘</a:t>
            </a:r>
            <a:r>
              <a:rPr b="1" i="0" lang="it" sz="825" u="none" cap="none" strike="noStrike">
                <a:solidFill>
                  <a:srgbClr val="000000"/>
                </a:solidFill>
                <a:latin typeface="Consolas"/>
                <a:ea typeface="Consolas"/>
                <a:cs typeface="Consolas"/>
                <a:sym typeface="Consolas"/>
              </a:rPr>
              <a:t>*</a:t>
            </a:r>
            <a:r>
              <a:rPr b="1" i="0" lang="it" sz="825" u="none" cap="none" strike="noStrike">
                <a:solidFill>
                  <a:srgbClr val="000000"/>
                </a:solidFill>
                <a:latin typeface="Calibri"/>
                <a:ea typeface="Calibri"/>
                <a:cs typeface="Calibri"/>
                <a:sym typeface="Calibri"/>
              </a:rPr>
              <a:t>’</a:t>
            </a:r>
            <a:r>
              <a:rPr b="1" i="0" lang="it" sz="825" u="none" cap="none" strike="noStrike">
                <a:solidFill>
                  <a:srgbClr val="000000"/>
                </a:solidFill>
                <a:latin typeface="Consolas"/>
                <a:ea typeface="Consolas"/>
                <a:cs typeface="Consolas"/>
                <a:sym typeface="Consolas"/>
              </a:rPr>
              <a:t> 0.05 </a:t>
            </a:r>
            <a:r>
              <a:rPr b="1" i="0" lang="it" sz="825" u="none" cap="none" strike="noStrike">
                <a:solidFill>
                  <a:srgbClr val="000000"/>
                </a:solidFill>
                <a:latin typeface="Calibri"/>
                <a:ea typeface="Calibri"/>
                <a:cs typeface="Calibri"/>
                <a:sym typeface="Calibri"/>
              </a:rPr>
              <a:t>‘</a:t>
            </a:r>
            <a:r>
              <a:rPr b="1" i="0" lang="it" sz="825" u="none" cap="none" strike="noStrike">
                <a:solidFill>
                  <a:srgbClr val="000000"/>
                </a:solidFill>
                <a:latin typeface="Consolas"/>
                <a:ea typeface="Consolas"/>
                <a:cs typeface="Consolas"/>
                <a:sym typeface="Consolas"/>
              </a:rPr>
              <a:t>.</a:t>
            </a:r>
            <a:r>
              <a:rPr b="1" i="0" lang="it" sz="825" u="none" cap="none" strike="noStrike">
                <a:solidFill>
                  <a:srgbClr val="000000"/>
                </a:solidFill>
                <a:latin typeface="Calibri"/>
                <a:ea typeface="Calibri"/>
                <a:cs typeface="Calibri"/>
                <a:sym typeface="Calibri"/>
              </a:rPr>
              <a:t>’</a:t>
            </a:r>
            <a:r>
              <a:rPr b="1" i="0" lang="it" sz="825" u="none" cap="none" strike="noStrike">
                <a:solidFill>
                  <a:srgbClr val="000000"/>
                </a:solidFill>
                <a:latin typeface="Consolas"/>
                <a:ea typeface="Consolas"/>
                <a:cs typeface="Consolas"/>
                <a:sym typeface="Consolas"/>
              </a:rPr>
              <a:t> 0.1 </a:t>
            </a:r>
            <a:r>
              <a:rPr b="1" i="0" lang="it" sz="825" u="none" cap="none" strike="noStrike">
                <a:solidFill>
                  <a:srgbClr val="000000"/>
                </a:solidFill>
                <a:latin typeface="Calibri"/>
                <a:ea typeface="Calibri"/>
                <a:cs typeface="Calibri"/>
                <a:sym typeface="Calibri"/>
              </a:rPr>
              <a:t>‘</a:t>
            </a:r>
            <a:r>
              <a:rPr b="1" i="0" lang="it" sz="825" u="none" cap="none" strike="noStrike">
                <a:solidFill>
                  <a:srgbClr val="000000"/>
                </a:solidFill>
                <a:latin typeface="Consolas"/>
                <a:ea typeface="Consolas"/>
                <a:cs typeface="Consolas"/>
                <a:sym typeface="Consolas"/>
              </a:rPr>
              <a:t> </a:t>
            </a:r>
            <a:r>
              <a:rPr b="1" i="0" lang="it" sz="825" u="none" cap="none" strike="noStrike">
                <a:solidFill>
                  <a:srgbClr val="000000"/>
                </a:solidFill>
                <a:latin typeface="Calibri"/>
                <a:ea typeface="Calibri"/>
                <a:cs typeface="Calibri"/>
                <a:sym typeface="Calibri"/>
              </a:rPr>
              <a:t>’</a:t>
            </a:r>
            <a:r>
              <a:rPr b="1" i="0" lang="it" sz="825" u="none" cap="none" strike="noStrike">
                <a:solidFill>
                  <a:srgbClr val="000000"/>
                </a:solidFill>
                <a:latin typeface="Consolas"/>
                <a:ea typeface="Consolas"/>
                <a:cs typeface="Consolas"/>
                <a:sym typeface="Consolas"/>
              </a:rPr>
              <a:t> 1</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7030A0"/>
                </a:solidFill>
                <a:latin typeface="Consolas"/>
                <a:ea typeface="Consolas"/>
                <a:cs typeface="Consolas"/>
                <a:sym typeface="Consolas"/>
              </a:rPr>
              <a:t>Residual standard error: 13.06 </a:t>
            </a:r>
            <a:r>
              <a:rPr b="1" i="0" lang="it" sz="825" u="none" cap="none" strike="noStrike">
                <a:solidFill>
                  <a:srgbClr val="000000"/>
                </a:solidFill>
                <a:latin typeface="Consolas"/>
                <a:ea typeface="Consolas"/>
                <a:cs typeface="Consolas"/>
                <a:sym typeface="Consolas"/>
              </a:rPr>
              <a:t>on 118 degrees of freedom</a:t>
            </a:r>
            <a:endParaRPr b="1" i="0" sz="825"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000000"/>
                </a:solidFill>
                <a:latin typeface="Consolas"/>
                <a:ea typeface="Consolas"/>
                <a:cs typeface="Consolas"/>
                <a:sym typeface="Consolas"/>
              </a:rPr>
              <a:t>Multiple R-squared:  0.973,	</a:t>
            </a:r>
            <a:r>
              <a:rPr b="1" i="0" lang="it" sz="825" u="none" cap="none" strike="noStrike">
                <a:solidFill>
                  <a:srgbClr val="7030A0"/>
                </a:solidFill>
                <a:latin typeface="Consolas"/>
                <a:ea typeface="Consolas"/>
                <a:cs typeface="Consolas"/>
                <a:sym typeface="Consolas"/>
              </a:rPr>
              <a:t>Adjusted R-squared:  0.9719 </a:t>
            </a:r>
            <a:endParaRPr b="1" i="0" sz="825" u="none" cap="none" strike="noStrike">
              <a:solidFill>
                <a:srgbClr val="7030A0"/>
              </a:solidFill>
              <a:latin typeface="Arial"/>
              <a:ea typeface="Arial"/>
              <a:cs typeface="Arial"/>
              <a:sym typeface="Arial"/>
            </a:endParaRPr>
          </a:p>
          <a:p>
            <a:pPr indent="0" lvl="0" marL="0" marR="0" rtl="0" algn="l">
              <a:lnSpc>
                <a:spcPct val="100000"/>
              </a:lnSpc>
              <a:spcBef>
                <a:spcPts val="0"/>
              </a:spcBef>
              <a:spcAft>
                <a:spcPts val="0"/>
              </a:spcAft>
              <a:buNone/>
            </a:pPr>
            <a:r>
              <a:rPr b="1" i="0" lang="it" sz="825" u="none" cap="none" strike="noStrike">
                <a:solidFill>
                  <a:srgbClr val="7030A0"/>
                </a:solidFill>
                <a:latin typeface="Consolas"/>
                <a:ea typeface="Consolas"/>
                <a:cs typeface="Consolas"/>
                <a:sym typeface="Consolas"/>
              </a:rPr>
              <a:t>F-statistic:   851 </a:t>
            </a:r>
            <a:r>
              <a:rPr b="1" i="0" lang="it" sz="825" u="none" cap="none" strike="noStrike">
                <a:solidFill>
                  <a:srgbClr val="000000"/>
                </a:solidFill>
                <a:latin typeface="Consolas"/>
                <a:ea typeface="Consolas"/>
                <a:cs typeface="Consolas"/>
                <a:sym typeface="Consolas"/>
              </a:rPr>
              <a:t>on 5 and 118 DF,  </a:t>
            </a:r>
            <a:r>
              <a:rPr b="1" i="0" lang="it" sz="825" u="none" cap="none" strike="noStrike">
                <a:solidFill>
                  <a:srgbClr val="7030A0"/>
                </a:solidFill>
                <a:latin typeface="Consolas"/>
                <a:ea typeface="Consolas"/>
                <a:cs typeface="Consolas"/>
                <a:sym typeface="Consolas"/>
              </a:rPr>
              <a:t>p-value: &lt; 2.2e-16</a:t>
            </a:r>
            <a:endParaRPr b="1" i="0" sz="825" u="none" cap="none" strike="noStrike">
              <a:solidFill>
                <a:srgbClr val="7030A0"/>
              </a:solidFill>
              <a:latin typeface="Arial"/>
              <a:ea typeface="Arial"/>
              <a:cs typeface="Arial"/>
              <a:sym typeface="Arial"/>
            </a:endParaRPr>
          </a:p>
        </p:txBody>
      </p:sp>
      <p:pic>
        <p:nvPicPr>
          <p:cNvPr id="230" name="Google Shape;230;p12"/>
          <p:cNvPicPr preferRelativeResize="0"/>
          <p:nvPr/>
        </p:nvPicPr>
        <p:blipFill rotWithShape="1">
          <a:blip r:embed="rId3">
            <a:alphaModFix/>
          </a:blip>
          <a:srcRect b="0" l="0" r="0" t="0"/>
          <a:stretch/>
        </p:blipFill>
        <p:spPr>
          <a:xfrm>
            <a:off x="4491645" y="1949274"/>
            <a:ext cx="4590098" cy="3031808"/>
          </a:xfrm>
          <a:prstGeom prst="rect">
            <a:avLst/>
          </a:prstGeom>
          <a:noFill/>
          <a:ln>
            <a:noFill/>
          </a:ln>
        </p:spPr>
      </p:pic>
      <p:sp>
        <p:nvSpPr>
          <p:cNvPr id="231" name="Google Shape;231;p12"/>
          <p:cNvSpPr txBox="1"/>
          <p:nvPr>
            <p:ph type="title"/>
          </p:nvPr>
        </p:nvSpPr>
        <p:spPr>
          <a:xfrm>
            <a:off x="635525" y="250308"/>
            <a:ext cx="7886700" cy="994172"/>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b="1" lang="it" sz="3000">
                <a:solidFill>
                  <a:schemeClr val="dk1"/>
                </a:solidFill>
                <a:latin typeface="Calibri"/>
                <a:ea typeface="Calibri"/>
                <a:cs typeface="Calibri"/>
                <a:sym typeface="Calibri"/>
              </a:rPr>
              <a:t>The final best model in linear regression model </a:t>
            </a:r>
            <a:endParaRPr b="1" sz="3000">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AFA"/>
        </a:solidFill>
      </p:bgPr>
    </p:bg>
    <p:spTree>
      <p:nvGrpSpPr>
        <p:cNvPr id="235" name="Shape 235"/>
        <p:cNvGrpSpPr/>
        <p:nvPr/>
      </p:nvGrpSpPr>
      <p:grpSpPr>
        <a:xfrm>
          <a:off x="0" y="0"/>
          <a:ext cx="0" cy="0"/>
          <a:chOff x="0" y="0"/>
          <a:chExt cx="0" cy="0"/>
        </a:xfrm>
      </p:grpSpPr>
      <p:sp>
        <p:nvSpPr>
          <p:cNvPr id="236" name="Google Shape;236;g1105cb3a550_0_756"/>
          <p:cNvSpPr txBox="1"/>
          <p:nvPr>
            <p:ph type="ctrTitle"/>
          </p:nvPr>
        </p:nvSpPr>
        <p:spPr>
          <a:xfrm>
            <a:off x="1143000" y="1676400"/>
            <a:ext cx="6858000" cy="17907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Clr>
                <a:schemeClr val="dk1"/>
              </a:buClr>
              <a:buSzPts val="5200"/>
              <a:buFont typeface="Raleway"/>
              <a:buNone/>
            </a:pPr>
            <a:r>
              <a:rPr b="1" lang="it">
                <a:latin typeface="Raleway"/>
                <a:ea typeface="Raleway"/>
                <a:cs typeface="Raleway"/>
                <a:sym typeface="Raleway"/>
              </a:rPr>
              <a:t>Generalized Linear </a:t>
            </a:r>
            <a:endParaRPr b="1">
              <a:latin typeface="Raleway"/>
              <a:ea typeface="Raleway"/>
              <a:cs typeface="Raleway"/>
              <a:sym typeface="Raleway"/>
            </a:endParaRPr>
          </a:p>
          <a:p>
            <a:pPr indent="0" lvl="0" marL="0" rtl="0" algn="ctr">
              <a:lnSpc>
                <a:spcPct val="100000"/>
              </a:lnSpc>
              <a:spcBef>
                <a:spcPts val="0"/>
              </a:spcBef>
              <a:spcAft>
                <a:spcPts val="0"/>
              </a:spcAft>
              <a:buClr>
                <a:schemeClr val="dk1"/>
              </a:buClr>
              <a:buSzPts val="5200"/>
              <a:buFont typeface="Raleway"/>
              <a:buNone/>
            </a:pPr>
            <a:r>
              <a:rPr b="1" lang="it">
                <a:latin typeface="Raleway"/>
                <a:ea typeface="Raleway"/>
                <a:cs typeface="Raleway"/>
                <a:sym typeface="Raleway"/>
              </a:rPr>
              <a:t>Model</a:t>
            </a:r>
            <a:endParaRPr b="1">
              <a:latin typeface="Raleway"/>
              <a:ea typeface="Raleway"/>
              <a:cs typeface="Raleway"/>
              <a:sym typeface="Raleway"/>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1105cb3a550_0_76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t>Introduction to GLM</a:t>
            </a:r>
            <a:endParaRPr b="1"/>
          </a:p>
        </p:txBody>
      </p:sp>
      <p:sp>
        <p:nvSpPr>
          <p:cNvPr id="242" name="Google Shape;242;g1105cb3a550_0_760"/>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1000"/>
              </a:spcBef>
              <a:spcAft>
                <a:spcPts val="0"/>
              </a:spcAft>
              <a:buClr>
                <a:schemeClr val="dk1"/>
              </a:buClr>
              <a:buSzPts val="1100"/>
              <a:buNone/>
            </a:pPr>
            <a:r>
              <a:rPr lang="it" sz="1600">
                <a:latin typeface="Arial"/>
                <a:ea typeface="Arial"/>
                <a:cs typeface="Arial"/>
                <a:sym typeface="Arial"/>
              </a:rPr>
              <a:t>•</a:t>
            </a:r>
            <a:r>
              <a:rPr lang="it" sz="1600"/>
              <a:t>The data are independently distributed.</a:t>
            </a:r>
            <a:endParaRPr sz="1600"/>
          </a:p>
          <a:p>
            <a:pPr indent="0" lvl="0" marL="0" rtl="0" algn="l">
              <a:lnSpc>
                <a:spcPct val="150000"/>
              </a:lnSpc>
              <a:spcBef>
                <a:spcPts val="1000"/>
              </a:spcBef>
              <a:spcAft>
                <a:spcPts val="0"/>
              </a:spcAft>
              <a:buClr>
                <a:schemeClr val="dk1"/>
              </a:buClr>
              <a:buSzPts val="1100"/>
              <a:buNone/>
            </a:pPr>
            <a:r>
              <a:rPr lang="it" sz="1600">
                <a:latin typeface="Arial"/>
                <a:ea typeface="Arial"/>
                <a:cs typeface="Arial"/>
                <a:sym typeface="Arial"/>
              </a:rPr>
              <a:t>•</a:t>
            </a:r>
            <a:r>
              <a:rPr lang="it" sz="1600"/>
              <a:t>The dependent variable Yi</a:t>
            </a:r>
            <a:r>
              <a:rPr baseline="-25000" lang="it" sz="1600"/>
              <a:t> </a:t>
            </a:r>
            <a:r>
              <a:rPr lang="it" sz="1600"/>
              <a:t>doesn’t need to be normally distributed.</a:t>
            </a:r>
            <a:endParaRPr sz="1600"/>
          </a:p>
          <a:p>
            <a:pPr indent="0" lvl="0" marL="0" rtl="0" algn="l">
              <a:lnSpc>
                <a:spcPct val="150000"/>
              </a:lnSpc>
              <a:spcBef>
                <a:spcPts val="1000"/>
              </a:spcBef>
              <a:spcAft>
                <a:spcPts val="0"/>
              </a:spcAft>
              <a:buClr>
                <a:schemeClr val="dk1"/>
              </a:buClr>
              <a:buSzPts val="1100"/>
              <a:buFont typeface="Arial"/>
              <a:buNone/>
            </a:pPr>
            <a:r>
              <a:rPr lang="it" sz="1600">
                <a:latin typeface="Arial"/>
                <a:ea typeface="Arial"/>
                <a:cs typeface="Arial"/>
                <a:sym typeface="Arial"/>
              </a:rPr>
              <a:t>•</a:t>
            </a:r>
            <a:r>
              <a:rPr lang="it" sz="1600"/>
              <a:t>A GLM doesn’t assume a linear relationship between the response variable and the explanatory variables.</a:t>
            </a:r>
            <a:endParaRPr sz="1600"/>
          </a:p>
          <a:p>
            <a:pPr indent="0" lvl="0" marL="0" rtl="0" algn="l">
              <a:lnSpc>
                <a:spcPct val="150000"/>
              </a:lnSpc>
              <a:spcBef>
                <a:spcPts val="1000"/>
              </a:spcBef>
              <a:spcAft>
                <a:spcPts val="0"/>
              </a:spcAft>
              <a:buClr>
                <a:schemeClr val="dk1"/>
              </a:buClr>
              <a:buSzPts val="1100"/>
              <a:buFont typeface="Arial"/>
              <a:buNone/>
            </a:pPr>
            <a:r>
              <a:rPr lang="it" sz="1600">
                <a:latin typeface="Arial"/>
                <a:ea typeface="Arial"/>
                <a:cs typeface="Arial"/>
                <a:sym typeface="Arial"/>
              </a:rPr>
              <a:t>•</a:t>
            </a:r>
            <a:r>
              <a:rPr lang="it" sz="1600"/>
              <a:t>Errors need to be independent but not normally distributed.</a:t>
            </a:r>
            <a:endParaRPr sz="1600"/>
          </a:p>
          <a:p>
            <a:pPr indent="0" lvl="0" marL="0" rtl="0" algn="l">
              <a:lnSpc>
                <a:spcPct val="150000"/>
              </a:lnSpc>
              <a:spcBef>
                <a:spcPts val="1000"/>
              </a:spcBef>
              <a:spcAft>
                <a:spcPts val="0"/>
              </a:spcAft>
              <a:buClr>
                <a:schemeClr val="dk1"/>
              </a:buClr>
              <a:buSzPts val="1100"/>
              <a:buFont typeface="Arial"/>
              <a:buNone/>
            </a:pPr>
            <a:r>
              <a:rPr lang="it" sz="1600">
                <a:latin typeface="Arial"/>
                <a:ea typeface="Arial"/>
                <a:cs typeface="Arial"/>
                <a:sym typeface="Arial"/>
              </a:rPr>
              <a:t>•</a:t>
            </a:r>
            <a:r>
              <a:rPr lang="it" sz="1600"/>
              <a:t>Parameter estimation uses maximum likelihood estimation (MLE).</a:t>
            </a:r>
            <a:endParaRPr sz="1600"/>
          </a:p>
          <a:p>
            <a:pPr indent="0" lvl="0" marL="127000" rtl="0" algn="just">
              <a:lnSpc>
                <a:spcPct val="105000"/>
              </a:lnSpc>
              <a:spcBef>
                <a:spcPts val="0"/>
              </a:spcBef>
              <a:spcAft>
                <a:spcPts val="0"/>
              </a:spcAft>
              <a:buClr>
                <a:schemeClr val="dk1"/>
              </a:buClr>
              <a:buSzPts val="1600"/>
              <a:buNone/>
            </a:pPr>
            <a:r>
              <a:t/>
            </a:r>
            <a:endParaRPr sz="16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g11076b86b56_0_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0"/>
              <a:buFont typeface="Calibri"/>
              <a:buNone/>
            </a:pPr>
            <a:r>
              <a:rPr b="1" lang="it"/>
              <a:t>GLM parameters </a:t>
            </a:r>
            <a:endParaRPr b="1">
              <a:latin typeface="Calibri"/>
              <a:ea typeface="Calibri"/>
              <a:cs typeface="Calibri"/>
              <a:sym typeface="Calibri"/>
            </a:endParaRPr>
          </a:p>
        </p:txBody>
      </p:sp>
      <p:sp>
        <p:nvSpPr>
          <p:cNvPr id="248" name="Google Shape;248;g11076b86b56_0_1"/>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l">
              <a:lnSpc>
                <a:spcPct val="150000"/>
              </a:lnSpc>
              <a:spcBef>
                <a:spcPts val="1000"/>
              </a:spcBef>
              <a:spcAft>
                <a:spcPts val="0"/>
              </a:spcAft>
              <a:buSzPts val="1600"/>
              <a:buChar char="●"/>
            </a:pPr>
            <a:r>
              <a:rPr lang="it" sz="1600"/>
              <a:t>The link function, the expected value of the response relates to the linear combination of explanatory variable</a:t>
            </a:r>
            <a:endParaRPr sz="1600"/>
          </a:p>
          <a:p>
            <a:pPr indent="-330200" lvl="0" marL="457200" rtl="0" algn="l">
              <a:lnSpc>
                <a:spcPct val="150000"/>
              </a:lnSpc>
              <a:spcBef>
                <a:spcPts val="0"/>
              </a:spcBef>
              <a:spcAft>
                <a:spcPts val="0"/>
              </a:spcAft>
              <a:buSzPts val="1600"/>
              <a:buChar char="●"/>
            </a:pPr>
            <a:r>
              <a:rPr lang="it" sz="1600"/>
              <a:t>The Error Structure.</a:t>
            </a:r>
            <a:endParaRPr sz="1600"/>
          </a:p>
          <a:p>
            <a:pPr indent="-330200" lvl="0" marL="457200" rtl="0" algn="l">
              <a:lnSpc>
                <a:spcPct val="150000"/>
              </a:lnSpc>
              <a:spcBef>
                <a:spcPts val="0"/>
              </a:spcBef>
              <a:spcAft>
                <a:spcPts val="0"/>
              </a:spcAft>
              <a:buSzPts val="1600"/>
              <a:buChar char="●"/>
            </a:pPr>
            <a:r>
              <a:rPr lang="it" sz="1600"/>
              <a:t>The linear predictor.</a:t>
            </a:r>
            <a:endParaRPr sz="1600"/>
          </a:p>
          <a:p>
            <a:pPr indent="-330200" lvl="0" marL="457200" rtl="0" algn="l">
              <a:lnSpc>
                <a:spcPct val="150000"/>
              </a:lnSpc>
              <a:spcBef>
                <a:spcPts val="0"/>
              </a:spcBef>
              <a:spcAft>
                <a:spcPts val="0"/>
              </a:spcAft>
              <a:buSzPts val="1600"/>
              <a:buChar char="●"/>
            </a:pPr>
            <a:r>
              <a:rPr lang="it" sz="1600"/>
              <a:t>The canonical link function,  the default options employed when a particular error structure is specified in the family directive in the model formula</a:t>
            </a:r>
            <a:endParaRPr sz="1600"/>
          </a:p>
          <a:p>
            <a:pPr indent="-342900" lvl="0" marL="457200" rtl="0" algn="l">
              <a:lnSpc>
                <a:spcPct val="150000"/>
              </a:lnSpc>
              <a:spcBef>
                <a:spcPts val="0"/>
              </a:spcBef>
              <a:spcAft>
                <a:spcPts val="0"/>
              </a:spcAft>
              <a:buSzPts val="1800"/>
              <a:buChar char="●"/>
            </a:pPr>
            <a:r>
              <a:rPr lang="it" sz="1600"/>
              <a:t>The dispersion parameter φ</a:t>
            </a:r>
            <a:r>
              <a:rPr lang="it" sz="1700"/>
              <a:t> </a:t>
            </a:r>
            <a:endParaRPr sz="17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g11076b86b56_0_10"/>
          <p:cNvSpPr txBox="1"/>
          <p:nvPr>
            <p:ph type="title"/>
          </p:nvPr>
        </p:nvSpPr>
        <p:spPr>
          <a:xfrm>
            <a:off x="311700" y="445025"/>
            <a:ext cx="87444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3667"/>
              <a:buFont typeface="Calibri"/>
              <a:buNone/>
            </a:pPr>
            <a:r>
              <a:rPr b="1" lang="it" sz="2950"/>
              <a:t>Model 1 </a:t>
            </a:r>
            <a:endParaRPr b="1" sz="2350"/>
          </a:p>
        </p:txBody>
      </p:sp>
      <p:pic>
        <p:nvPicPr>
          <p:cNvPr id="254" name="Google Shape;254;g11076b86b56_0_10"/>
          <p:cNvPicPr preferRelativeResize="0"/>
          <p:nvPr/>
        </p:nvPicPr>
        <p:blipFill rotWithShape="1">
          <a:blip r:embed="rId3">
            <a:alphaModFix/>
          </a:blip>
          <a:srcRect b="8073" l="4172" r="63949" t="26179"/>
          <a:stretch/>
        </p:blipFill>
        <p:spPr>
          <a:xfrm>
            <a:off x="410750" y="1359788"/>
            <a:ext cx="4915052" cy="2851176"/>
          </a:xfrm>
          <a:prstGeom prst="rect">
            <a:avLst/>
          </a:prstGeom>
          <a:noFill/>
          <a:ln>
            <a:noFill/>
          </a:ln>
        </p:spPr>
      </p:pic>
      <p:sp>
        <p:nvSpPr>
          <p:cNvPr id="255" name="Google Shape;255;g11076b86b56_0_10"/>
          <p:cNvSpPr txBox="1"/>
          <p:nvPr>
            <p:ph idx="1" type="body"/>
          </p:nvPr>
        </p:nvSpPr>
        <p:spPr>
          <a:xfrm>
            <a:off x="4008875" y="2339725"/>
            <a:ext cx="5009100" cy="30174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SzPts val="1800"/>
              <a:buNone/>
            </a:pPr>
            <a:r>
              <a:rPr b="1" lang="it" sz="1600"/>
              <a:t>Output Discussion</a:t>
            </a:r>
            <a:endParaRPr sz="1600"/>
          </a:p>
          <a:p>
            <a:pPr indent="0" lvl="0" marL="0" rtl="0" algn="l">
              <a:lnSpc>
                <a:spcPct val="107000"/>
              </a:lnSpc>
              <a:spcBef>
                <a:spcPts val="800"/>
              </a:spcBef>
              <a:spcAft>
                <a:spcPts val="0"/>
              </a:spcAft>
              <a:buSzPts val="1800"/>
              <a:buNone/>
            </a:pPr>
            <a:r>
              <a:rPr lang="it" sz="1600"/>
              <a:t>•The Root Mean Square Error(RMSE) of predicted values for patients in intensive care for 14 days compared to the actual values is 9.307</a:t>
            </a:r>
            <a:endParaRPr sz="1600"/>
          </a:p>
          <a:p>
            <a:pPr indent="0" lvl="0" marL="0" rtl="0" algn="l">
              <a:lnSpc>
                <a:spcPct val="107000"/>
              </a:lnSpc>
              <a:spcBef>
                <a:spcPts val="800"/>
              </a:spcBef>
              <a:spcAft>
                <a:spcPts val="800"/>
              </a:spcAft>
              <a:buSzPts val="1800"/>
              <a:buNone/>
            </a:pPr>
            <a:r>
              <a:rPr lang="it" sz="1600"/>
              <a:t>•For the next models, we remove the least significant variables.</a:t>
            </a:r>
            <a:endParaRPr sz="1600"/>
          </a:p>
        </p:txBody>
      </p:sp>
      <p:sp>
        <p:nvSpPr>
          <p:cNvPr id="256" name="Google Shape;256;g11076b86b56_0_10"/>
          <p:cNvSpPr txBox="1"/>
          <p:nvPr/>
        </p:nvSpPr>
        <p:spPr>
          <a:xfrm>
            <a:off x="467350" y="1132000"/>
            <a:ext cx="89358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it" sz="1200" u="none" cap="none" strike="noStrike">
                <a:solidFill>
                  <a:schemeClr val="dk1"/>
                </a:solidFill>
                <a:latin typeface="Arial"/>
                <a:ea typeface="Arial"/>
                <a:cs typeface="Arial"/>
                <a:sym typeface="Arial"/>
              </a:rPr>
              <a:t>glm(patients_intensive_care ~ ., family = poisson, data = train_set)</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g11076b86b56_0_34"/>
          <p:cNvSpPr txBox="1"/>
          <p:nvPr>
            <p:ph type="title"/>
          </p:nvPr>
        </p:nvSpPr>
        <p:spPr>
          <a:xfrm>
            <a:off x="311700" y="45210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287922"/>
              <a:buFont typeface="Calibri"/>
              <a:buNone/>
            </a:pPr>
            <a:r>
              <a:rPr b="1" lang="it"/>
              <a:t>Model 2 </a:t>
            </a:r>
            <a:endParaRPr b="1" sz="2050"/>
          </a:p>
        </p:txBody>
      </p:sp>
      <p:pic>
        <p:nvPicPr>
          <p:cNvPr id="262" name="Google Shape;262;g11076b86b56_0_34"/>
          <p:cNvPicPr preferRelativeResize="0"/>
          <p:nvPr/>
        </p:nvPicPr>
        <p:blipFill rotWithShape="1">
          <a:blip r:embed="rId3">
            <a:alphaModFix/>
          </a:blip>
          <a:srcRect b="24554" l="4488" r="62162" t="33628"/>
          <a:stretch/>
        </p:blipFill>
        <p:spPr>
          <a:xfrm>
            <a:off x="311700" y="1602500"/>
            <a:ext cx="5205898" cy="1835925"/>
          </a:xfrm>
          <a:prstGeom prst="rect">
            <a:avLst/>
          </a:prstGeom>
          <a:noFill/>
          <a:ln>
            <a:noFill/>
          </a:ln>
        </p:spPr>
      </p:pic>
      <p:sp>
        <p:nvSpPr>
          <p:cNvPr id="263" name="Google Shape;263;g11076b86b56_0_34"/>
          <p:cNvSpPr txBox="1"/>
          <p:nvPr>
            <p:ph idx="1" type="body"/>
          </p:nvPr>
        </p:nvSpPr>
        <p:spPr>
          <a:xfrm>
            <a:off x="4033325" y="2653475"/>
            <a:ext cx="5009100" cy="30174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SzPts val="1800"/>
              <a:buNone/>
            </a:pPr>
            <a:r>
              <a:rPr b="1" lang="it" sz="1600"/>
              <a:t>Output Discussion</a:t>
            </a:r>
            <a:endParaRPr sz="1600"/>
          </a:p>
          <a:p>
            <a:pPr indent="0" lvl="0" marL="0" rtl="0" algn="l">
              <a:lnSpc>
                <a:spcPct val="107000"/>
              </a:lnSpc>
              <a:spcBef>
                <a:spcPts val="800"/>
              </a:spcBef>
              <a:spcAft>
                <a:spcPts val="0"/>
              </a:spcAft>
              <a:buSzPts val="1800"/>
              <a:buNone/>
            </a:pPr>
            <a:r>
              <a:rPr lang="it" sz="1600"/>
              <a:t>•The Root Mean Square Error(RMSE) of predicted values for patients in intensive care for 14 days compared to the actual values is 12.63</a:t>
            </a:r>
            <a:endParaRPr sz="1600"/>
          </a:p>
          <a:p>
            <a:pPr indent="0" lvl="0" marL="0" rtl="0" algn="l">
              <a:lnSpc>
                <a:spcPct val="107000"/>
              </a:lnSpc>
              <a:spcBef>
                <a:spcPts val="800"/>
              </a:spcBef>
              <a:spcAft>
                <a:spcPts val="800"/>
              </a:spcAft>
              <a:buSzPts val="1800"/>
              <a:buNone/>
            </a:pPr>
            <a:r>
              <a:rPr lang="it" sz="1600"/>
              <a:t>•For the next model, we are going to use the independent variables</a:t>
            </a:r>
            <a:endParaRPr sz="1600"/>
          </a:p>
        </p:txBody>
      </p:sp>
      <p:sp>
        <p:nvSpPr>
          <p:cNvPr id="264" name="Google Shape;264;g11076b86b56_0_34"/>
          <p:cNvSpPr txBox="1"/>
          <p:nvPr/>
        </p:nvSpPr>
        <p:spPr>
          <a:xfrm>
            <a:off x="445800" y="1195675"/>
            <a:ext cx="83865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it" sz="1200" u="none" cap="none" strike="noStrike">
                <a:solidFill>
                  <a:schemeClr val="dk1"/>
                </a:solidFill>
                <a:latin typeface="Calibri"/>
                <a:ea typeface="Calibri"/>
                <a:cs typeface="Calibri"/>
                <a:sym typeface="Calibri"/>
              </a:rPr>
              <a:t>glm(patients_intensive_care ~.-recovered-home_confinement-positive-positive_variation-new_positive-color, data=train_data,</a:t>
            </a:r>
            <a:endParaRPr b="0" i="0" sz="1200" u="none" cap="none" strike="noStrike">
              <a:solidFill>
                <a:schemeClr val="dk1"/>
              </a:solidFill>
              <a:latin typeface="Calibri"/>
              <a:ea typeface="Calibri"/>
              <a:cs typeface="Calibri"/>
              <a:sym typeface="Calibri"/>
            </a:endParaRPr>
          </a:p>
          <a:p>
            <a:pPr indent="0" lvl="0" marL="0" marR="0" rtl="0" algn="l">
              <a:lnSpc>
                <a:spcPct val="115000"/>
              </a:lnSpc>
              <a:spcBef>
                <a:spcPts val="0"/>
              </a:spcBef>
              <a:spcAft>
                <a:spcPts val="0"/>
              </a:spcAft>
              <a:buClr>
                <a:srgbClr val="000000"/>
              </a:buClr>
              <a:buSzPts val="1200"/>
              <a:buFont typeface="Arial"/>
              <a:buNone/>
            </a:pPr>
            <a:r>
              <a:rPr b="0" i="0" lang="it" sz="1200" u="none" cap="none" strike="noStrike">
                <a:solidFill>
                  <a:schemeClr val="dk1"/>
                </a:solidFill>
                <a:latin typeface="Calibri"/>
                <a:ea typeface="Calibri"/>
                <a:cs typeface="Calibri"/>
                <a:sym typeface="Calibri"/>
              </a:rPr>
              <a:t>family = poisson)</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11076b86b56_0_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SzPct val="94276"/>
              <a:buNone/>
            </a:pPr>
            <a:r>
              <a:rPr b="1" lang="it"/>
              <a:t>Model 2 - the residuals plots</a:t>
            </a:r>
            <a:endParaRPr b="1"/>
          </a:p>
        </p:txBody>
      </p:sp>
      <p:pic>
        <p:nvPicPr>
          <p:cNvPr id="270" name="Google Shape;270;g11076b86b56_0_42"/>
          <p:cNvPicPr preferRelativeResize="0"/>
          <p:nvPr/>
        </p:nvPicPr>
        <p:blipFill rotWithShape="1">
          <a:blip r:embed="rId3">
            <a:alphaModFix/>
          </a:blip>
          <a:srcRect b="0" l="0" r="0" t="0"/>
          <a:stretch/>
        </p:blipFill>
        <p:spPr>
          <a:xfrm>
            <a:off x="883875" y="1017725"/>
            <a:ext cx="6441850" cy="364002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g11076b86b56_0_4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287922"/>
              <a:buFont typeface="Calibri"/>
              <a:buNone/>
            </a:pPr>
            <a:r>
              <a:rPr b="1" lang="it"/>
              <a:t>Model 3 </a:t>
            </a:r>
            <a:endParaRPr b="1" sz="2050"/>
          </a:p>
        </p:txBody>
      </p:sp>
      <p:pic>
        <p:nvPicPr>
          <p:cNvPr id="276" name="Google Shape;276;g11076b86b56_0_48"/>
          <p:cNvPicPr preferRelativeResize="0"/>
          <p:nvPr/>
        </p:nvPicPr>
        <p:blipFill rotWithShape="1">
          <a:blip r:embed="rId3">
            <a:alphaModFix/>
          </a:blip>
          <a:srcRect b="33357" l="4021" r="62396" t="32805"/>
          <a:stretch/>
        </p:blipFill>
        <p:spPr>
          <a:xfrm>
            <a:off x="375375" y="1407925"/>
            <a:ext cx="4823250" cy="1556474"/>
          </a:xfrm>
          <a:prstGeom prst="rect">
            <a:avLst/>
          </a:prstGeom>
          <a:noFill/>
          <a:ln>
            <a:noFill/>
          </a:ln>
        </p:spPr>
      </p:pic>
      <p:sp>
        <p:nvSpPr>
          <p:cNvPr id="277" name="Google Shape;277;g11076b86b56_0_48"/>
          <p:cNvSpPr txBox="1"/>
          <p:nvPr>
            <p:ph idx="1" type="body"/>
          </p:nvPr>
        </p:nvSpPr>
        <p:spPr>
          <a:xfrm>
            <a:off x="3704625" y="2470250"/>
            <a:ext cx="5009100" cy="30174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SzPts val="1800"/>
              <a:buNone/>
            </a:pPr>
            <a:r>
              <a:rPr b="1" lang="it" sz="1600"/>
              <a:t>Output Discussion</a:t>
            </a:r>
            <a:endParaRPr sz="1600"/>
          </a:p>
          <a:p>
            <a:pPr indent="0" lvl="0" marL="0" rtl="0" algn="l">
              <a:lnSpc>
                <a:spcPct val="107000"/>
              </a:lnSpc>
              <a:spcBef>
                <a:spcPts val="800"/>
              </a:spcBef>
              <a:spcAft>
                <a:spcPts val="0"/>
              </a:spcAft>
              <a:buSzPts val="1800"/>
              <a:buNone/>
            </a:pPr>
            <a:r>
              <a:rPr lang="it" sz="1600"/>
              <a:t>•The Root Mean Square Error(RMSE) of predicted values for patients in intensive care for 14 days compared to the actual values is 15.75</a:t>
            </a:r>
            <a:endParaRPr sz="1600"/>
          </a:p>
          <a:p>
            <a:pPr indent="0" lvl="0" marL="0" rtl="0" algn="l">
              <a:lnSpc>
                <a:spcPct val="107000"/>
              </a:lnSpc>
              <a:spcBef>
                <a:spcPts val="800"/>
              </a:spcBef>
              <a:spcAft>
                <a:spcPts val="0"/>
              </a:spcAft>
              <a:buSzPts val="1800"/>
              <a:buNone/>
            </a:pPr>
            <a:r>
              <a:rPr lang="it" sz="1600"/>
              <a:t>•The data is not normally distributed, AIC is the highest in this model, with the highest RMSE becoming the worst model.</a:t>
            </a:r>
            <a:endParaRPr sz="1600"/>
          </a:p>
          <a:p>
            <a:pPr indent="0" lvl="0" marL="0" rtl="0" algn="l">
              <a:lnSpc>
                <a:spcPct val="107000"/>
              </a:lnSpc>
              <a:spcBef>
                <a:spcPts val="800"/>
              </a:spcBef>
              <a:spcAft>
                <a:spcPts val="800"/>
              </a:spcAft>
              <a:buSzPts val="1800"/>
              <a:buNone/>
            </a:pPr>
            <a:r>
              <a:t/>
            </a:r>
            <a:endParaRPr sz="1800"/>
          </a:p>
        </p:txBody>
      </p:sp>
      <p:sp>
        <p:nvSpPr>
          <p:cNvPr id="278" name="Google Shape;278;g11076b86b56_0_48"/>
          <p:cNvSpPr txBox="1"/>
          <p:nvPr/>
        </p:nvSpPr>
        <p:spPr>
          <a:xfrm>
            <a:off x="438650" y="1194600"/>
            <a:ext cx="86559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it" sz="1200" u="none" cap="none" strike="noStrike">
                <a:solidFill>
                  <a:schemeClr val="dk1"/>
                </a:solidFill>
                <a:latin typeface="Calibri"/>
                <a:ea typeface="Calibri"/>
                <a:cs typeface="Calibri"/>
                <a:sym typeface="Calibri"/>
              </a:rPr>
              <a:t>glm(patients_intensive_care ~ total_patients_hospitalized+tests_performed+new_positive+color, data= train_data,family = poisson)</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g11076b86b56_0_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SzPct val="94276"/>
              <a:buNone/>
            </a:pPr>
            <a:r>
              <a:rPr b="1" lang="it"/>
              <a:t>Model 3 - the residuals plots</a:t>
            </a:r>
            <a:endParaRPr b="1"/>
          </a:p>
        </p:txBody>
      </p:sp>
      <p:pic>
        <p:nvPicPr>
          <p:cNvPr id="284" name="Google Shape;284;g11076b86b56_0_56"/>
          <p:cNvPicPr preferRelativeResize="0"/>
          <p:nvPr/>
        </p:nvPicPr>
        <p:blipFill rotWithShape="1">
          <a:blip r:embed="rId3">
            <a:alphaModFix/>
          </a:blip>
          <a:srcRect b="0" l="0" r="0" t="0"/>
          <a:stretch/>
        </p:blipFill>
        <p:spPr>
          <a:xfrm>
            <a:off x="909425" y="1106450"/>
            <a:ext cx="6775040" cy="3820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g1105cb3a550_0_67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First look </a:t>
            </a:r>
            <a:r>
              <a:rPr b="1" lang="it"/>
              <a:t>at </a:t>
            </a:r>
            <a:r>
              <a:rPr b="1" lang="it">
                <a:latin typeface="Calibri"/>
                <a:ea typeface="Calibri"/>
                <a:cs typeface="Calibri"/>
                <a:sym typeface="Calibri"/>
              </a:rPr>
              <a:t>the variables</a:t>
            </a:r>
            <a:endParaRPr b="1">
              <a:latin typeface="Calibri"/>
              <a:ea typeface="Calibri"/>
              <a:cs typeface="Calibri"/>
              <a:sym typeface="Calibri"/>
            </a:endParaRPr>
          </a:p>
        </p:txBody>
      </p:sp>
      <p:sp>
        <p:nvSpPr>
          <p:cNvPr id="101" name="Google Shape;101;g1105cb3a550_0_670"/>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lnSpcReduction="10000"/>
          </a:bodyPr>
          <a:lstStyle/>
          <a:p>
            <a:pPr indent="-330200" lvl="0" marL="457200" rtl="0" algn="just">
              <a:lnSpc>
                <a:spcPct val="115000"/>
              </a:lnSpc>
              <a:spcBef>
                <a:spcPts val="0"/>
              </a:spcBef>
              <a:spcAft>
                <a:spcPts val="0"/>
              </a:spcAft>
              <a:buClr>
                <a:schemeClr val="dk1"/>
              </a:buClr>
              <a:buSzPts val="1600"/>
              <a:buChar char="●"/>
            </a:pPr>
            <a:r>
              <a:rPr b="1" lang="it" sz="1600">
                <a:solidFill>
                  <a:schemeClr val="dk1"/>
                </a:solidFill>
                <a:latin typeface="Calibri"/>
                <a:ea typeface="Calibri"/>
                <a:cs typeface="Calibri"/>
                <a:sym typeface="Calibri"/>
              </a:rPr>
              <a:t>Missing variables:</a:t>
            </a:r>
            <a:r>
              <a:rPr lang="it" sz="1600">
                <a:solidFill>
                  <a:schemeClr val="dk1"/>
                </a:solidFill>
                <a:latin typeface="Calibri"/>
                <a:ea typeface="Calibri"/>
                <a:cs typeface="Calibri"/>
                <a:sym typeface="Calibri"/>
              </a:rPr>
              <a:t> we decided to discard the intensive care admission since it presents 64 NA values on 124 total values of the dataset. We are not able to compute the previous values for this variable.</a:t>
            </a:r>
            <a:endParaRPr sz="1600">
              <a:solidFill>
                <a:schemeClr val="dk1"/>
              </a:solidFill>
              <a:latin typeface="Calibri"/>
              <a:ea typeface="Calibri"/>
              <a:cs typeface="Calibri"/>
              <a:sym typeface="Calibri"/>
            </a:endParaRPr>
          </a:p>
          <a:p>
            <a:pPr indent="0" lvl="0" marL="457200" rtl="0" algn="just">
              <a:lnSpc>
                <a:spcPct val="115000"/>
              </a:lnSpc>
              <a:spcBef>
                <a:spcPts val="1000"/>
              </a:spcBef>
              <a:spcAft>
                <a:spcPts val="0"/>
              </a:spcAft>
              <a:buClr>
                <a:schemeClr val="dk1"/>
              </a:buClr>
              <a:buSzPts val="1800"/>
              <a:buNone/>
            </a:pPr>
            <a:r>
              <a:t/>
            </a:r>
            <a:endParaRPr sz="1600">
              <a:solidFill>
                <a:schemeClr val="dk1"/>
              </a:solidFill>
              <a:latin typeface="Calibri"/>
              <a:ea typeface="Calibri"/>
              <a:cs typeface="Calibri"/>
              <a:sym typeface="Calibri"/>
            </a:endParaRPr>
          </a:p>
          <a:p>
            <a:pPr indent="0" lvl="0" marL="457200" rtl="0" algn="just">
              <a:lnSpc>
                <a:spcPct val="115000"/>
              </a:lnSpc>
              <a:spcBef>
                <a:spcPts val="1000"/>
              </a:spcBef>
              <a:spcAft>
                <a:spcPts val="0"/>
              </a:spcAft>
              <a:buClr>
                <a:schemeClr val="dk1"/>
              </a:buClr>
              <a:buSzPts val="1800"/>
              <a:buNone/>
            </a:pPr>
            <a:r>
              <a:t/>
            </a:r>
            <a:endParaRPr sz="1600">
              <a:solidFill>
                <a:schemeClr val="dk1"/>
              </a:solidFill>
              <a:latin typeface="Calibri"/>
              <a:ea typeface="Calibri"/>
              <a:cs typeface="Calibri"/>
              <a:sym typeface="Calibri"/>
            </a:endParaRPr>
          </a:p>
          <a:p>
            <a:pPr indent="0" lvl="0" marL="457200" rtl="0" algn="just">
              <a:lnSpc>
                <a:spcPct val="115000"/>
              </a:lnSpc>
              <a:spcBef>
                <a:spcPts val="1000"/>
              </a:spcBef>
              <a:spcAft>
                <a:spcPts val="0"/>
              </a:spcAft>
              <a:buClr>
                <a:schemeClr val="dk1"/>
              </a:buClr>
              <a:buSzPts val="1800"/>
              <a:buNone/>
            </a:pPr>
            <a:r>
              <a:t/>
            </a:r>
            <a:endParaRPr sz="1600">
              <a:solidFill>
                <a:schemeClr val="dk1"/>
              </a:solidFill>
              <a:latin typeface="Calibri"/>
              <a:ea typeface="Calibri"/>
              <a:cs typeface="Calibri"/>
              <a:sym typeface="Calibri"/>
            </a:endParaRPr>
          </a:p>
          <a:p>
            <a:pPr indent="0" lvl="0" marL="457200" rtl="0" algn="just">
              <a:lnSpc>
                <a:spcPct val="115000"/>
              </a:lnSpc>
              <a:spcBef>
                <a:spcPts val="1000"/>
              </a:spcBef>
              <a:spcAft>
                <a:spcPts val="0"/>
              </a:spcAft>
              <a:buClr>
                <a:schemeClr val="dk1"/>
              </a:buClr>
              <a:buSzPts val="1800"/>
              <a:buNone/>
            </a:pPr>
            <a:r>
              <a:t/>
            </a:r>
            <a:endParaRPr sz="1600">
              <a:solidFill>
                <a:schemeClr val="dk1"/>
              </a:solidFill>
              <a:latin typeface="Calibri"/>
              <a:ea typeface="Calibri"/>
              <a:cs typeface="Calibri"/>
              <a:sym typeface="Calibri"/>
            </a:endParaRPr>
          </a:p>
          <a:p>
            <a:pPr indent="-330200" lvl="0" marL="457200" rtl="0" algn="just">
              <a:lnSpc>
                <a:spcPct val="115000"/>
              </a:lnSpc>
              <a:spcBef>
                <a:spcPts val="1000"/>
              </a:spcBef>
              <a:spcAft>
                <a:spcPts val="0"/>
              </a:spcAft>
              <a:buClr>
                <a:schemeClr val="dk1"/>
              </a:buClr>
              <a:buSzPts val="1600"/>
              <a:buChar char="●"/>
            </a:pPr>
            <a:r>
              <a:rPr b="1" lang="it" sz="1600">
                <a:solidFill>
                  <a:schemeClr val="dk1"/>
                </a:solidFill>
                <a:latin typeface="Calibri"/>
                <a:ea typeface="Calibri"/>
                <a:cs typeface="Calibri"/>
                <a:sym typeface="Calibri"/>
              </a:rPr>
              <a:t>New covariants:</a:t>
            </a:r>
            <a:r>
              <a:rPr lang="it" sz="1600">
                <a:solidFill>
                  <a:schemeClr val="dk1"/>
                </a:solidFill>
                <a:latin typeface="Calibri"/>
                <a:ea typeface="Calibri"/>
                <a:cs typeface="Calibri"/>
                <a:sym typeface="Calibri"/>
              </a:rPr>
              <a:t> we added the color of the region as a new covariant. Since the color of the region is a parameter that was added on the 7th of november we decided to fill the 36 NA values with the color white since there were not restriction. </a:t>
            </a:r>
            <a:endParaRPr sz="1600">
              <a:solidFill>
                <a:schemeClr val="dk1"/>
              </a:solidFill>
            </a:endParaRPr>
          </a:p>
        </p:txBody>
      </p:sp>
      <p:pic>
        <p:nvPicPr>
          <p:cNvPr id="102" name="Google Shape;102;g1105cb3a550_0_670"/>
          <p:cNvPicPr preferRelativeResize="0"/>
          <p:nvPr/>
        </p:nvPicPr>
        <p:blipFill rotWithShape="1">
          <a:blip r:embed="rId3">
            <a:alphaModFix/>
          </a:blip>
          <a:srcRect b="0" l="0" r="0" t="0"/>
          <a:stretch/>
        </p:blipFill>
        <p:spPr>
          <a:xfrm>
            <a:off x="3289925" y="1757400"/>
            <a:ext cx="3117725" cy="17858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AFA"/>
        </a:solidFill>
      </p:bgPr>
    </p:bg>
    <p:spTree>
      <p:nvGrpSpPr>
        <p:cNvPr id="288" name="Shape 288"/>
        <p:cNvGrpSpPr/>
        <p:nvPr/>
      </p:nvGrpSpPr>
      <p:grpSpPr>
        <a:xfrm>
          <a:off x="0" y="0"/>
          <a:ext cx="0" cy="0"/>
          <a:chOff x="0" y="0"/>
          <a:chExt cx="0" cy="0"/>
        </a:xfrm>
      </p:grpSpPr>
      <p:sp>
        <p:nvSpPr>
          <p:cNvPr id="289" name="Google Shape;289;g1105cb3a550_0_765"/>
          <p:cNvSpPr txBox="1"/>
          <p:nvPr>
            <p:ph type="ctrTitle"/>
          </p:nvPr>
        </p:nvSpPr>
        <p:spPr>
          <a:xfrm>
            <a:off x="1143000" y="1676400"/>
            <a:ext cx="6858000" cy="17907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Clr>
                <a:schemeClr val="dk1"/>
              </a:buClr>
              <a:buSzPts val="5200"/>
              <a:buFont typeface="Raleway"/>
              <a:buNone/>
            </a:pPr>
            <a:r>
              <a:rPr b="1" lang="it">
                <a:latin typeface="Raleway"/>
                <a:ea typeface="Raleway"/>
                <a:cs typeface="Raleway"/>
                <a:sym typeface="Raleway"/>
              </a:rPr>
              <a:t>Generalized Additive Model</a:t>
            </a:r>
            <a:endParaRPr b="1">
              <a:latin typeface="Raleway"/>
              <a:ea typeface="Raleway"/>
              <a:cs typeface="Raleway"/>
              <a:sym typeface="Raleway"/>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1105fd01689_4_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0"/>
              <a:buFont typeface="Calibri"/>
              <a:buNone/>
            </a:pPr>
            <a:r>
              <a:rPr b="1" lang="it"/>
              <a:t>Introduction to GAMs</a:t>
            </a:r>
            <a:endParaRPr b="1">
              <a:latin typeface="Calibri"/>
              <a:ea typeface="Calibri"/>
              <a:cs typeface="Calibri"/>
              <a:sym typeface="Calibri"/>
            </a:endParaRPr>
          </a:p>
        </p:txBody>
      </p:sp>
      <p:sp>
        <p:nvSpPr>
          <p:cNvPr id="295" name="Google Shape;295;g1105fd01689_4_6"/>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0"/>
              </a:spcAft>
              <a:buClr>
                <a:schemeClr val="dk1"/>
              </a:buClr>
              <a:buSzPts val="1600"/>
              <a:buChar char="●"/>
            </a:pPr>
            <a:r>
              <a:rPr lang="it" sz="1600"/>
              <a:t>GAMs</a:t>
            </a:r>
            <a:r>
              <a:rPr lang="it" sz="1600">
                <a:solidFill>
                  <a:schemeClr val="dk1"/>
                </a:solidFill>
                <a:latin typeface="Calibri"/>
                <a:ea typeface="Calibri"/>
                <a:cs typeface="Calibri"/>
                <a:sym typeface="Calibri"/>
              </a:rPr>
              <a:t> is </a:t>
            </a:r>
            <a:r>
              <a:rPr lang="it" sz="1600"/>
              <a:t>the addition of smooth functions of covariates and linear effects.</a:t>
            </a:r>
            <a:endParaRPr sz="1600"/>
          </a:p>
          <a:p>
            <a:pPr indent="-330200" lvl="0" marL="457200" rtl="0" algn="l">
              <a:lnSpc>
                <a:spcPct val="100000"/>
              </a:lnSpc>
              <a:spcBef>
                <a:spcPts val="1000"/>
              </a:spcBef>
              <a:spcAft>
                <a:spcPts val="0"/>
              </a:spcAft>
              <a:buSzPts val="1600"/>
              <a:buChar char="●"/>
            </a:pPr>
            <a:r>
              <a:rPr lang="it" sz="1600"/>
              <a:t>GAMs provides a tradeoff between the interpretability of linear models or generalized linear models and the flexibility of non parametric complex approaches like Neural networks or trees.</a:t>
            </a:r>
            <a:endParaRPr sz="1600"/>
          </a:p>
          <a:p>
            <a:pPr indent="-330200" lvl="0" marL="457200" rtl="0" algn="l">
              <a:lnSpc>
                <a:spcPct val="100000"/>
              </a:lnSpc>
              <a:spcBef>
                <a:spcPts val="1000"/>
              </a:spcBef>
              <a:spcAft>
                <a:spcPts val="0"/>
              </a:spcAft>
              <a:buSzPts val="1600"/>
              <a:buChar char="●"/>
            </a:pPr>
            <a:r>
              <a:rPr lang="it" sz="1600"/>
              <a:t>They can easily fit nonlinear functions to get predictions and obtain some inference about the model as well.</a:t>
            </a:r>
            <a:endParaRPr sz="1600"/>
          </a:p>
          <a:p>
            <a:pPr indent="-330200" lvl="0" marL="457200" rtl="0" algn="l">
              <a:lnSpc>
                <a:spcPct val="100000"/>
              </a:lnSpc>
              <a:spcBef>
                <a:spcPts val="1000"/>
              </a:spcBef>
              <a:spcAft>
                <a:spcPts val="1000"/>
              </a:spcAft>
              <a:buSzPts val="1600"/>
              <a:buChar char="●"/>
            </a:pPr>
            <a:r>
              <a:rPr lang="it" sz="1600"/>
              <a:t>Data is fitted using smooth functions(made up from basis functions) or splines to accommodate for the nonlinearity in the relationship between variables.</a:t>
            </a:r>
            <a:endParaRPr sz="16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g1105fd01689_1_34"/>
          <p:cNvSpPr txBox="1"/>
          <p:nvPr>
            <p:ph type="title"/>
          </p:nvPr>
        </p:nvSpPr>
        <p:spPr>
          <a:xfrm>
            <a:off x="471500" y="205375"/>
            <a:ext cx="8148600" cy="1215900"/>
          </a:xfrm>
          <a:prstGeom prst="rect">
            <a:avLst/>
          </a:prstGeom>
          <a:noFill/>
          <a:ln>
            <a:noFill/>
          </a:ln>
        </p:spPr>
        <p:txBody>
          <a:bodyPr anchorCtr="0" anchor="ctr" bIns="34275" lIns="68575" spcFirstLastPara="1" rIns="68575" wrap="square" tIns="34275">
            <a:normAutofit fontScale="90000"/>
          </a:bodyPr>
          <a:lstStyle/>
          <a:p>
            <a:pPr indent="0" lvl="0" marL="0" rtl="0" algn="l">
              <a:lnSpc>
                <a:spcPct val="90000"/>
              </a:lnSpc>
              <a:spcBef>
                <a:spcPts val="0"/>
              </a:spcBef>
              <a:spcAft>
                <a:spcPts val="0"/>
              </a:spcAft>
              <a:buClr>
                <a:schemeClr val="dk1"/>
              </a:buClr>
              <a:buSzPct val="100000"/>
              <a:buFont typeface="Calibri"/>
              <a:buNone/>
            </a:pPr>
            <a:r>
              <a:rPr b="1" lang="it"/>
              <a:t>Model 1- Best model(not considering independence between variables)- Partial residuals</a:t>
            </a:r>
            <a:br>
              <a:rPr lang="it"/>
            </a:br>
            <a:endParaRPr/>
          </a:p>
        </p:txBody>
      </p:sp>
      <p:pic>
        <p:nvPicPr>
          <p:cNvPr descr="Chart, scatter chart&#10;&#10;Description automatically generated" id="301" name="Google Shape;301;g1105fd01689_1_34"/>
          <p:cNvPicPr preferRelativeResize="0"/>
          <p:nvPr/>
        </p:nvPicPr>
        <p:blipFill rotWithShape="1">
          <a:blip r:embed="rId3">
            <a:alphaModFix/>
          </a:blip>
          <a:srcRect b="0" l="0" r="0" t="0"/>
          <a:stretch/>
        </p:blipFill>
        <p:spPr>
          <a:xfrm>
            <a:off x="370450" y="1513925"/>
            <a:ext cx="6197850" cy="3221325"/>
          </a:xfrm>
          <a:prstGeom prst="rect">
            <a:avLst/>
          </a:prstGeom>
          <a:noFill/>
          <a:ln>
            <a:noFill/>
          </a:ln>
        </p:spPr>
      </p:pic>
      <p:sp>
        <p:nvSpPr>
          <p:cNvPr id="302" name="Google Shape;302;g1105fd01689_1_34"/>
          <p:cNvSpPr txBox="1"/>
          <p:nvPr/>
        </p:nvSpPr>
        <p:spPr>
          <a:xfrm>
            <a:off x="6383300" y="1625038"/>
            <a:ext cx="2236800" cy="2694300"/>
          </a:xfrm>
          <a:prstGeom prst="rect">
            <a:avLst/>
          </a:prstGeom>
          <a:noFill/>
          <a:ln>
            <a:noFill/>
          </a:ln>
        </p:spPr>
        <p:txBody>
          <a:bodyPr anchorCtr="0" anchor="t" bIns="68575" lIns="68575" spcFirstLastPara="1" rIns="68575" wrap="square" tIns="68575">
            <a:spAutoFit/>
          </a:bodyPr>
          <a:lstStyle/>
          <a:p>
            <a:pPr indent="-158750" lvl="0" marL="177800" marR="0" rtl="0" algn="l">
              <a:lnSpc>
                <a:spcPct val="90000"/>
              </a:lnSpc>
              <a:spcBef>
                <a:spcPts val="0"/>
              </a:spcBef>
              <a:spcAft>
                <a:spcPts val="0"/>
              </a:spcAft>
              <a:buClr>
                <a:schemeClr val="dk1"/>
              </a:buClr>
              <a:buSzPts val="1100"/>
              <a:buFont typeface="Arial"/>
              <a:buChar char="•"/>
            </a:pPr>
            <a:r>
              <a:rPr b="0" i="0" lang="it" sz="1600" u="none" cap="none" strike="noStrike">
                <a:solidFill>
                  <a:schemeClr val="dk1"/>
                </a:solidFill>
                <a:latin typeface="Calibri"/>
                <a:ea typeface="Calibri"/>
                <a:cs typeface="Calibri"/>
                <a:sym typeface="Calibri"/>
              </a:rPr>
              <a:t>variables included: smooths of total_patients_hospitalized and death + linear terms of total_people_tested and tests_performed</a:t>
            </a:r>
            <a:endParaRPr b="0" i="0" sz="1100" u="none" cap="none" strike="noStrike">
              <a:solidFill>
                <a:schemeClr val="dk1"/>
              </a:solidFill>
              <a:latin typeface="Calibri"/>
              <a:ea typeface="Calibri"/>
              <a:cs typeface="Calibri"/>
              <a:sym typeface="Calibri"/>
            </a:endParaRPr>
          </a:p>
          <a:p>
            <a:pPr indent="-38100" lvl="0" marL="38100" marR="0" rtl="0" algn="l">
              <a:lnSpc>
                <a:spcPct val="107000"/>
              </a:lnSpc>
              <a:spcBef>
                <a:spcPts val="600"/>
              </a:spcBef>
              <a:spcAft>
                <a:spcPts val="0"/>
              </a:spcAft>
              <a:buClr>
                <a:schemeClr val="dk1"/>
              </a:buClr>
              <a:buSzPts val="1600"/>
              <a:buFont typeface="Arial"/>
              <a:buChar char="•"/>
            </a:pPr>
            <a:r>
              <a:rPr b="0" i="0" lang="it" sz="1600" u="none" cap="none" strike="noStrike">
                <a:solidFill>
                  <a:schemeClr val="dk1"/>
                </a:solidFill>
                <a:latin typeface="Calibri"/>
                <a:ea typeface="Calibri"/>
                <a:cs typeface="Calibri"/>
                <a:sym typeface="Calibri"/>
              </a:rPr>
              <a:t>AIC=894.4661 </a:t>
            </a:r>
            <a:endParaRPr b="0" i="0" sz="1600" u="none" cap="none" strike="noStrike">
              <a:solidFill>
                <a:schemeClr val="dk1"/>
              </a:solidFill>
              <a:latin typeface="Calibri"/>
              <a:ea typeface="Calibri"/>
              <a:cs typeface="Calibri"/>
              <a:sym typeface="Calibri"/>
            </a:endParaRPr>
          </a:p>
          <a:p>
            <a:pPr indent="-38100" lvl="0" marL="38100" marR="0" rtl="0" algn="l">
              <a:lnSpc>
                <a:spcPct val="107000"/>
              </a:lnSpc>
              <a:spcBef>
                <a:spcPts val="600"/>
              </a:spcBef>
              <a:spcAft>
                <a:spcPts val="0"/>
              </a:spcAft>
              <a:buClr>
                <a:schemeClr val="dk1"/>
              </a:buClr>
              <a:buSzPts val="1600"/>
              <a:buFont typeface="Arial"/>
              <a:buChar char="•"/>
            </a:pPr>
            <a:r>
              <a:rPr b="0" i="0" lang="it" sz="1600" u="none" cap="none" strike="noStrike">
                <a:solidFill>
                  <a:schemeClr val="dk1"/>
                </a:solidFill>
                <a:latin typeface="Calibri"/>
                <a:ea typeface="Calibri"/>
                <a:cs typeface="Calibri"/>
                <a:sym typeface="Calibri"/>
              </a:rPr>
              <a:t>R-sq.(adj) =  0.997</a:t>
            </a:r>
            <a:endParaRPr b="0" i="0" sz="1600" u="none" cap="none" strike="noStrike">
              <a:solidFill>
                <a:schemeClr val="dk1"/>
              </a:solidFill>
              <a:latin typeface="Calibri"/>
              <a:ea typeface="Calibri"/>
              <a:cs typeface="Calibri"/>
              <a:sym typeface="Calibri"/>
            </a:endParaRPr>
          </a:p>
          <a:p>
            <a:pPr indent="-38100" lvl="0" marL="38100" marR="0" rtl="0" algn="l">
              <a:lnSpc>
                <a:spcPct val="107000"/>
              </a:lnSpc>
              <a:spcBef>
                <a:spcPts val="600"/>
              </a:spcBef>
              <a:spcAft>
                <a:spcPts val="0"/>
              </a:spcAft>
              <a:buClr>
                <a:schemeClr val="dk1"/>
              </a:buClr>
              <a:buSzPts val="1600"/>
              <a:buFont typeface="Arial"/>
              <a:buChar char="•"/>
            </a:pPr>
            <a:r>
              <a:rPr b="0" i="0" lang="it" sz="1600" u="none" cap="none" strike="noStrike">
                <a:solidFill>
                  <a:schemeClr val="dk1"/>
                </a:solidFill>
                <a:latin typeface="Calibri"/>
                <a:ea typeface="Calibri"/>
                <a:cs typeface="Calibri"/>
                <a:sym typeface="Calibri"/>
              </a:rPr>
              <a:t>RMSE= 9.85764</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g1105fd01689_1_40"/>
          <p:cNvSpPr txBox="1"/>
          <p:nvPr>
            <p:ph type="title"/>
          </p:nvPr>
        </p:nvSpPr>
        <p:spPr>
          <a:xfrm>
            <a:off x="471488" y="205383"/>
            <a:ext cx="5915100" cy="7458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Calibri"/>
              <a:buNone/>
            </a:pPr>
            <a:r>
              <a:rPr b="1" lang="it"/>
              <a:t>Model 1 – Residual Plots</a:t>
            </a:r>
            <a:endParaRPr sz="3500"/>
          </a:p>
        </p:txBody>
      </p:sp>
      <p:pic>
        <p:nvPicPr>
          <p:cNvPr descr="Chart&#10;&#10;Description automatically generated" id="308" name="Google Shape;308;g1105fd01689_1_40"/>
          <p:cNvPicPr preferRelativeResize="0"/>
          <p:nvPr/>
        </p:nvPicPr>
        <p:blipFill rotWithShape="1">
          <a:blip r:embed="rId3">
            <a:alphaModFix/>
          </a:blip>
          <a:srcRect b="0" l="0" r="0" t="0"/>
          <a:stretch/>
        </p:blipFill>
        <p:spPr>
          <a:xfrm>
            <a:off x="628651" y="1208963"/>
            <a:ext cx="5170257" cy="3462486"/>
          </a:xfrm>
          <a:prstGeom prst="rect">
            <a:avLst/>
          </a:prstGeom>
          <a:noFill/>
          <a:ln>
            <a:noFill/>
          </a:ln>
        </p:spPr>
      </p:pic>
      <p:sp>
        <p:nvSpPr>
          <p:cNvPr id="309" name="Google Shape;309;g1105fd01689_1_40"/>
          <p:cNvSpPr txBox="1"/>
          <p:nvPr/>
        </p:nvSpPr>
        <p:spPr>
          <a:xfrm>
            <a:off x="5798900" y="1439050"/>
            <a:ext cx="3106200" cy="3241500"/>
          </a:xfrm>
          <a:prstGeom prst="rect">
            <a:avLst/>
          </a:prstGeom>
          <a:noFill/>
          <a:ln>
            <a:noFill/>
          </a:ln>
        </p:spPr>
        <p:txBody>
          <a:bodyPr anchorCtr="0" anchor="t" bIns="68575" lIns="68575" spcFirstLastPara="1" rIns="68575" wrap="square" tIns="68575">
            <a:spAutoFit/>
          </a:bodyPr>
          <a:lstStyle/>
          <a:p>
            <a:pPr indent="-330200" lvl="0" marL="457200" marR="0" rtl="0" algn="l">
              <a:lnSpc>
                <a:spcPct val="90000"/>
              </a:lnSpc>
              <a:spcBef>
                <a:spcPts val="1000"/>
              </a:spcBef>
              <a:spcAft>
                <a:spcPts val="0"/>
              </a:spcAft>
              <a:buClr>
                <a:schemeClr val="dk1"/>
              </a:buClr>
              <a:buSzPts val="1600"/>
              <a:buFont typeface="Calibri"/>
              <a:buChar char="●"/>
            </a:pPr>
            <a:r>
              <a:rPr b="0" i="0" lang="it" sz="1600" u="none" cap="none" strike="noStrike">
                <a:solidFill>
                  <a:schemeClr val="dk1"/>
                </a:solidFill>
                <a:latin typeface="Calibri"/>
                <a:ea typeface="Calibri"/>
                <a:cs typeface="Calibri"/>
                <a:sym typeface="Calibri"/>
              </a:rPr>
              <a:t>The QQ plot shows that the deviance residuals and theoretical residuals do not coincide.</a:t>
            </a:r>
            <a:r>
              <a:rPr lang="it" sz="1600">
                <a:solidFill>
                  <a:schemeClr val="dk1"/>
                </a:solidFill>
                <a:latin typeface="Calibri"/>
                <a:ea typeface="Calibri"/>
                <a:cs typeface="Calibri"/>
                <a:sym typeface="Calibri"/>
              </a:rPr>
              <a:t> It is very close to a straight line.</a:t>
            </a:r>
            <a:endParaRPr b="0" i="0" sz="1600" u="none" cap="none" strike="noStrike">
              <a:solidFill>
                <a:schemeClr val="dk1"/>
              </a:solidFill>
              <a:latin typeface="Calibri"/>
              <a:ea typeface="Calibri"/>
              <a:cs typeface="Calibri"/>
              <a:sym typeface="Calibri"/>
            </a:endParaRPr>
          </a:p>
          <a:p>
            <a:pPr indent="-330200" lvl="0" marL="457200" marR="0" rtl="0" algn="l">
              <a:lnSpc>
                <a:spcPct val="90000"/>
              </a:lnSpc>
              <a:spcBef>
                <a:spcPts val="0"/>
              </a:spcBef>
              <a:spcAft>
                <a:spcPts val="0"/>
              </a:spcAft>
              <a:buClr>
                <a:schemeClr val="dk1"/>
              </a:buClr>
              <a:buSzPts val="1600"/>
              <a:buFont typeface="Calibri"/>
              <a:buChar char="●"/>
            </a:pPr>
            <a:r>
              <a:rPr b="0" i="0" lang="it" sz="1600" u="none" cap="none" strike="noStrike">
                <a:solidFill>
                  <a:schemeClr val="dk1"/>
                </a:solidFill>
                <a:latin typeface="Calibri"/>
                <a:ea typeface="Calibri"/>
                <a:cs typeface="Calibri"/>
                <a:sym typeface="Calibri"/>
              </a:rPr>
              <a:t>However, we have an almost normal distribution for the residual histogram.</a:t>
            </a:r>
            <a:endParaRPr b="0" i="0" sz="1600" u="none" cap="none" strike="noStrike">
              <a:solidFill>
                <a:schemeClr val="dk1"/>
              </a:solidFill>
              <a:latin typeface="Calibri"/>
              <a:ea typeface="Calibri"/>
              <a:cs typeface="Calibri"/>
              <a:sym typeface="Calibri"/>
            </a:endParaRPr>
          </a:p>
          <a:p>
            <a:pPr indent="-330200" lvl="0" marL="457200" marR="0" rtl="0" algn="l">
              <a:lnSpc>
                <a:spcPct val="90000"/>
              </a:lnSpc>
              <a:spcBef>
                <a:spcPts val="0"/>
              </a:spcBef>
              <a:spcAft>
                <a:spcPts val="0"/>
              </a:spcAft>
              <a:buClr>
                <a:schemeClr val="dk1"/>
              </a:buClr>
              <a:buSzPts val="1600"/>
              <a:buFont typeface="Calibri"/>
              <a:buChar char="●"/>
            </a:pPr>
            <a:r>
              <a:rPr b="0" i="0" lang="it" sz="1600" u="none" cap="none" strike="noStrike">
                <a:solidFill>
                  <a:schemeClr val="dk1"/>
                </a:solidFill>
                <a:latin typeface="Calibri"/>
                <a:ea typeface="Calibri"/>
                <a:cs typeface="Calibri"/>
                <a:sym typeface="Calibri"/>
              </a:rPr>
              <a:t>Residuals vs linear predictor shows that there is somehow an evenly distribution around 0</a:t>
            </a:r>
            <a:endParaRPr b="0" i="0" sz="1600" u="none" cap="none" strike="noStrike">
              <a:solidFill>
                <a:schemeClr val="dk1"/>
              </a:solidFill>
              <a:latin typeface="Calibri"/>
              <a:ea typeface="Calibri"/>
              <a:cs typeface="Calibri"/>
              <a:sym typeface="Calibri"/>
            </a:endParaRPr>
          </a:p>
          <a:p>
            <a:pPr indent="-330200" lvl="0" marL="457200" marR="0" rtl="0" algn="l">
              <a:lnSpc>
                <a:spcPct val="90000"/>
              </a:lnSpc>
              <a:spcBef>
                <a:spcPts val="0"/>
              </a:spcBef>
              <a:spcAft>
                <a:spcPts val="0"/>
              </a:spcAft>
              <a:buClr>
                <a:schemeClr val="dk1"/>
              </a:buClr>
              <a:buSzPts val="1600"/>
              <a:buFont typeface="Calibri"/>
              <a:buChar char="●"/>
            </a:pPr>
            <a:r>
              <a:rPr b="0" i="0" lang="it" sz="1600" u="none" cap="none" strike="noStrike">
                <a:solidFill>
                  <a:schemeClr val="dk1"/>
                </a:solidFill>
                <a:latin typeface="Calibri"/>
                <a:ea typeface="Calibri"/>
                <a:cs typeface="Calibri"/>
                <a:sym typeface="Calibri"/>
              </a:rPr>
              <a:t>The response over fitted value nearly form a straight line.</a:t>
            </a:r>
            <a:endParaRPr b="0" i="0" sz="400" u="none" cap="none" strike="noStrike">
              <a:solidFill>
                <a:schemeClr val="dk1"/>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g1105fd01689_1_59"/>
          <p:cNvSpPr txBox="1"/>
          <p:nvPr>
            <p:ph type="title"/>
          </p:nvPr>
        </p:nvSpPr>
        <p:spPr>
          <a:xfrm>
            <a:off x="471500" y="205375"/>
            <a:ext cx="8672400" cy="9060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Calibri"/>
              <a:buNone/>
            </a:pPr>
            <a:r>
              <a:rPr b="1" lang="it" sz="2950"/>
              <a:t>Model 2- Best Model considering only independent variables</a:t>
            </a:r>
            <a:endParaRPr sz="2950"/>
          </a:p>
        </p:txBody>
      </p:sp>
      <p:pic>
        <p:nvPicPr>
          <p:cNvPr id="315" name="Google Shape;315;g1105fd01689_1_59"/>
          <p:cNvPicPr preferRelativeResize="0"/>
          <p:nvPr/>
        </p:nvPicPr>
        <p:blipFill rotWithShape="1">
          <a:blip r:embed="rId3">
            <a:alphaModFix/>
          </a:blip>
          <a:srcRect b="0" l="0" r="0" t="0"/>
          <a:stretch/>
        </p:blipFill>
        <p:spPr>
          <a:xfrm>
            <a:off x="471499" y="1112675"/>
            <a:ext cx="6178951" cy="3633200"/>
          </a:xfrm>
          <a:prstGeom prst="rect">
            <a:avLst/>
          </a:prstGeom>
          <a:noFill/>
          <a:ln>
            <a:noFill/>
          </a:ln>
        </p:spPr>
      </p:pic>
      <p:sp>
        <p:nvSpPr>
          <p:cNvPr id="316" name="Google Shape;316;g1105fd01689_1_59"/>
          <p:cNvSpPr txBox="1"/>
          <p:nvPr/>
        </p:nvSpPr>
        <p:spPr>
          <a:xfrm>
            <a:off x="6653771" y="1803825"/>
            <a:ext cx="2111400" cy="2250900"/>
          </a:xfrm>
          <a:prstGeom prst="rect">
            <a:avLst/>
          </a:prstGeom>
          <a:noFill/>
          <a:ln>
            <a:noFill/>
          </a:ln>
        </p:spPr>
        <p:txBody>
          <a:bodyPr anchorCtr="0" anchor="t" bIns="68575" lIns="68575" spcFirstLastPara="1" rIns="68575" wrap="square" tIns="68575">
            <a:spAutoFit/>
          </a:bodyPr>
          <a:lstStyle/>
          <a:p>
            <a:pPr indent="-177800" lvl="0" marL="177800" marR="0" rtl="0" algn="l">
              <a:lnSpc>
                <a:spcPct val="90000"/>
              </a:lnSpc>
              <a:spcBef>
                <a:spcPts val="0"/>
              </a:spcBef>
              <a:spcAft>
                <a:spcPts val="0"/>
              </a:spcAft>
              <a:buClr>
                <a:schemeClr val="dk1"/>
              </a:buClr>
              <a:buSzPts val="1600"/>
              <a:buFont typeface="Arial"/>
              <a:buChar char="•"/>
            </a:pPr>
            <a:r>
              <a:rPr b="0" i="0" lang="it" sz="1600" u="none" cap="none" strike="noStrike">
                <a:solidFill>
                  <a:schemeClr val="dk1"/>
                </a:solidFill>
                <a:latin typeface="Calibri"/>
                <a:ea typeface="Calibri"/>
                <a:cs typeface="Calibri"/>
                <a:sym typeface="Calibri"/>
              </a:rPr>
              <a:t>variables included: smooths of total_patients_hospitalized and total_people_tested </a:t>
            </a:r>
            <a:endParaRPr b="0" i="0" sz="1600" u="none" cap="none" strike="noStrike">
              <a:solidFill>
                <a:schemeClr val="dk1"/>
              </a:solidFill>
              <a:latin typeface="Calibri"/>
              <a:ea typeface="Calibri"/>
              <a:cs typeface="Calibri"/>
              <a:sym typeface="Calibri"/>
            </a:endParaRPr>
          </a:p>
          <a:p>
            <a:pPr indent="-139700" lvl="0" marL="177800" marR="0" rtl="0" algn="l">
              <a:lnSpc>
                <a:spcPct val="107000"/>
              </a:lnSpc>
              <a:spcBef>
                <a:spcPts val="600"/>
              </a:spcBef>
              <a:spcAft>
                <a:spcPts val="0"/>
              </a:spcAft>
              <a:buClr>
                <a:schemeClr val="dk1"/>
              </a:buClr>
              <a:buSzPts val="1600"/>
              <a:buFont typeface="Arial"/>
              <a:buChar char="•"/>
            </a:pPr>
            <a:r>
              <a:rPr b="0" i="0" lang="it" sz="1600" u="none" cap="none" strike="noStrike">
                <a:solidFill>
                  <a:schemeClr val="dk1"/>
                </a:solidFill>
                <a:latin typeface="Calibri"/>
                <a:ea typeface="Calibri"/>
                <a:cs typeface="Calibri"/>
                <a:sym typeface="Calibri"/>
              </a:rPr>
              <a:t>AIC=899.7196 </a:t>
            </a:r>
            <a:endParaRPr b="0" i="0" sz="1600" u="none" cap="none" strike="noStrike">
              <a:solidFill>
                <a:schemeClr val="dk1"/>
              </a:solidFill>
              <a:latin typeface="Calibri"/>
              <a:ea typeface="Calibri"/>
              <a:cs typeface="Calibri"/>
              <a:sym typeface="Calibri"/>
            </a:endParaRPr>
          </a:p>
          <a:p>
            <a:pPr indent="-139700" lvl="0" marL="177800" marR="0" rtl="0" algn="l">
              <a:lnSpc>
                <a:spcPct val="107000"/>
              </a:lnSpc>
              <a:spcBef>
                <a:spcPts val="600"/>
              </a:spcBef>
              <a:spcAft>
                <a:spcPts val="0"/>
              </a:spcAft>
              <a:buClr>
                <a:schemeClr val="dk1"/>
              </a:buClr>
              <a:buSzPts val="1600"/>
              <a:buFont typeface="Arial"/>
              <a:buChar char="•"/>
            </a:pPr>
            <a:r>
              <a:rPr b="0" i="0" lang="it" sz="1600" u="none" cap="none" strike="noStrike">
                <a:solidFill>
                  <a:schemeClr val="dk1"/>
                </a:solidFill>
                <a:latin typeface="Calibri"/>
                <a:ea typeface="Calibri"/>
                <a:cs typeface="Calibri"/>
                <a:sym typeface="Calibri"/>
              </a:rPr>
              <a:t>R-sq.(adj) =  0.995  </a:t>
            </a:r>
            <a:endParaRPr b="0" i="0" sz="1600" u="none" cap="none" strike="noStrike">
              <a:solidFill>
                <a:schemeClr val="dk1"/>
              </a:solidFill>
              <a:latin typeface="Calibri"/>
              <a:ea typeface="Calibri"/>
              <a:cs typeface="Calibri"/>
              <a:sym typeface="Calibri"/>
            </a:endParaRPr>
          </a:p>
          <a:p>
            <a:pPr indent="-139700" lvl="0" marL="177800" marR="0" rtl="0" algn="l">
              <a:lnSpc>
                <a:spcPct val="107000"/>
              </a:lnSpc>
              <a:spcBef>
                <a:spcPts val="600"/>
              </a:spcBef>
              <a:spcAft>
                <a:spcPts val="0"/>
              </a:spcAft>
              <a:buClr>
                <a:schemeClr val="dk1"/>
              </a:buClr>
              <a:buSzPts val="1600"/>
              <a:buFont typeface="Arial"/>
              <a:buChar char="•"/>
            </a:pPr>
            <a:r>
              <a:rPr b="0" i="0" lang="it" sz="1600" u="none" cap="none" strike="noStrike">
                <a:solidFill>
                  <a:schemeClr val="dk1"/>
                </a:solidFill>
                <a:latin typeface="Calibri"/>
                <a:ea typeface="Calibri"/>
                <a:cs typeface="Calibri"/>
                <a:sym typeface="Calibri"/>
              </a:rPr>
              <a:t>RMSE = 3.73646199</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1105fd01689_1_65"/>
          <p:cNvSpPr txBox="1"/>
          <p:nvPr>
            <p:ph type="title"/>
          </p:nvPr>
        </p:nvSpPr>
        <p:spPr>
          <a:xfrm>
            <a:off x="471488" y="205383"/>
            <a:ext cx="5915100" cy="7458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Calibri"/>
              <a:buNone/>
            </a:pPr>
            <a:r>
              <a:rPr b="1" lang="it" sz="2950"/>
              <a:t>Model 2 – Residual Plots</a:t>
            </a:r>
            <a:endParaRPr b="1" sz="2950"/>
          </a:p>
        </p:txBody>
      </p:sp>
      <p:pic>
        <p:nvPicPr>
          <p:cNvPr id="322" name="Google Shape;322;g1105fd01689_1_65"/>
          <p:cNvPicPr preferRelativeResize="0"/>
          <p:nvPr/>
        </p:nvPicPr>
        <p:blipFill rotWithShape="1">
          <a:blip r:embed="rId3">
            <a:alphaModFix/>
          </a:blip>
          <a:srcRect b="0" l="0" r="0" t="0"/>
          <a:stretch/>
        </p:blipFill>
        <p:spPr>
          <a:xfrm>
            <a:off x="790350" y="812126"/>
            <a:ext cx="5760451" cy="3706900"/>
          </a:xfrm>
          <a:prstGeom prst="rect">
            <a:avLst/>
          </a:prstGeom>
          <a:noFill/>
          <a:ln>
            <a:noFill/>
          </a:ln>
        </p:spPr>
      </p:pic>
      <p:sp>
        <p:nvSpPr>
          <p:cNvPr id="323" name="Google Shape;323;g1105fd01689_1_65"/>
          <p:cNvSpPr txBox="1"/>
          <p:nvPr/>
        </p:nvSpPr>
        <p:spPr>
          <a:xfrm>
            <a:off x="6479575" y="930006"/>
            <a:ext cx="2250000" cy="3546900"/>
          </a:xfrm>
          <a:prstGeom prst="rect">
            <a:avLst/>
          </a:prstGeom>
          <a:noFill/>
          <a:ln>
            <a:noFill/>
          </a:ln>
        </p:spPr>
        <p:txBody>
          <a:bodyPr anchorCtr="0" anchor="t" bIns="68575" lIns="68575" spcFirstLastPara="1" rIns="68575" wrap="square" tIns="68575">
            <a:spAutoFit/>
          </a:bodyPr>
          <a:lstStyle/>
          <a:p>
            <a:pPr indent="-139700" lvl="0" marL="177800" marR="0" rtl="0" algn="l">
              <a:lnSpc>
                <a:spcPct val="107000"/>
              </a:lnSpc>
              <a:spcBef>
                <a:spcPts val="0"/>
              </a:spcBef>
              <a:spcAft>
                <a:spcPts val="0"/>
              </a:spcAft>
              <a:buClr>
                <a:schemeClr val="dk1"/>
              </a:buClr>
              <a:buSzPts val="1600"/>
              <a:buFont typeface="Arial"/>
              <a:buChar char="•"/>
            </a:pPr>
            <a:r>
              <a:rPr b="0" i="0" lang="it" sz="1600" u="none" cap="none" strike="noStrike">
                <a:solidFill>
                  <a:schemeClr val="dk1"/>
                </a:solidFill>
                <a:latin typeface="Calibri"/>
                <a:ea typeface="Calibri"/>
                <a:cs typeface="Calibri"/>
                <a:sym typeface="Calibri"/>
              </a:rPr>
              <a:t>The overall residuals show very little improvement compared to the previous model.</a:t>
            </a:r>
            <a:endParaRPr b="0" i="0" sz="1600" u="none" cap="none" strike="noStrike">
              <a:solidFill>
                <a:schemeClr val="dk1"/>
              </a:solidFill>
              <a:latin typeface="Calibri"/>
              <a:ea typeface="Calibri"/>
              <a:cs typeface="Calibri"/>
              <a:sym typeface="Calibri"/>
            </a:endParaRPr>
          </a:p>
          <a:p>
            <a:pPr indent="-139700" lvl="0" marL="177800" marR="0" rtl="0" algn="l">
              <a:lnSpc>
                <a:spcPct val="107000"/>
              </a:lnSpc>
              <a:spcBef>
                <a:spcPts val="0"/>
              </a:spcBef>
              <a:spcAft>
                <a:spcPts val="0"/>
              </a:spcAft>
              <a:buClr>
                <a:schemeClr val="dk1"/>
              </a:buClr>
              <a:buSzPts val="1600"/>
              <a:buFont typeface="Arial"/>
              <a:buChar char="•"/>
            </a:pPr>
            <a:r>
              <a:rPr b="0" i="0" lang="it" sz="1600" u="none" cap="none" strike="noStrike">
                <a:solidFill>
                  <a:schemeClr val="dk1"/>
                </a:solidFill>
                <a:latin typeface="Calibri"/>
                <a:ea typeface="Calibri"/>
                <a:cs typeface="Calibri"/>
                <a:sym typeface="Calibri"/>
              </a:rPr>
              <a:t>Although the AIC doesn’t decrease, the overall residual plots are better, lower adj. R-squared and the root mean square error is one third of the previous model.</a:t>
            </a:r>
            <a:endParaRPr b="0" i="0" sz="1600" u="none" cap="none" strike="noStrike">
              <a:solidFill>
                <a:schemeClr val="dk1"/>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g1105fd01689_1_71"/>
          <p:cNvSpPr txBox="1"/>
          <p:nvPr>
            <p:ph type="title"/>
          </p:nvPr>
        </p:nvSpPr>
        <p:spPr>
          <a:xfrm>
            <a:off x="471504" y="205375"/>
            <a:ext cx="7792200" cy="7458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Calibri"/>
              <a:buNone/>
            </a:pPr>
            <a:r>
              <a:rPr b="1" lang="it" sz="2950"/>
              <a:t>Actual vs. predicted for the best model</a:t>
            </a:r>
            <a:endParaRPr b="1" sz="2950"/>
          </a:p>
        </p:txBody>
      </p:sp>
      <p:pic>
        <p:nvPicPr>
          <p:cNvPr id="329" name="Google Shape;329;g1105fd01689_1_71"/>
          <p:cNvPicPr preferRelativeResize="0"/>
          <p:nvPr/>
        </p:nvPicPr>
        <p:blipFill rotWithShape="1">
          <a:blip r:embed="rId3">
            <a:alphaModFix/>
          </a:blip>
          <a:srcRect b="0" l="0" r="0" t="0"/>
          <a:stretch/>
        </p:blipFill>
        <p:spPr>
          <a:xfrm>
            <a:off x="698175" y="951175"/>
            <a:ext cx="6975724" cy="38875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AFA"/>
        </a:solidFill>
      </p:bgPr>
    </p:bg>
    <p:spTree>
      <p:nvGrpSpPr>
        <p:cNvPr id="333" name="Shape 333"/>
        <p:cNvGrpSpPr/>
        <p:nvPr/>
      </p:nvGrpSpPr>
      <p:grpSpPr>
        <a:xfrm>
          <a:off x="0" y="0"/>
          <a:ext cx="0" cy="0"/>
          <a:chOff x="0" y="0"/>
          <a:chExt cx="0" cy="0"/>
        </a:xfrm>
      </p:grpSpPr>
      <p:sp>
        <p:nvSpPr>
          <p:cNvPr id="334" name="Google Shape;334;p1"/>
          <p:cNvSpPr txBox="1"/>
          <p:nvPr>
            <p:ph type="ctrTitle"/>
          </p:nvPr>
        </p:nvSpPr>
        <p:spPr>
          <a:xfrm>
            <a:off x="1143000" y="1676400"/>
            <a:ext cx="6858000" cy="17907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Clr>
                <a:schemeClr val="dk1"/>
              </a:buClr>
              <a:buSzPts val="5200"/>
              <a:buFont typeface="Raleway"/>
              <a:buNone/>
            </a:pPr>
            <a:r>
              <a:rPr b="1" lang="it">
                <a:latin typeface="Raleway"/>
                <a:ea typeface="Raleway"/>
                <a:cs typeface="Raleway"/>
                <a:sym typeface="Raleway"/>
              </a:rPr>
              <a:t>Trees and ensemble methods</a:t>
            </a:r>
            <a:endParaRPr b="1">
              <a:latin typeface="Raleway"/>
              <a:ea typeface="Raleway"/>
              <a:cs typeface="Raleway"/>
              <a:sym typeface="Raleway"/>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Regression Tree</a:t>
            </a:r>
            <a:endParaRPr b="1">
              <a:latin typeface="Calibri"/>
              <a:ea typeface="Calibri"/>
              <a:cs typeface="Calibri"/>
              <a:sym typeface="Calibri"/>
            </a:endParaRPr>
          </a:p>
        </p:txBody>
      </p:sp>
      <p:sp>
        <p:nvSpPr>
          <p:cNvPr id="340" name="Google Shape;340;p14"/>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0"/>
              </a:spcAft>
              <a:buClr>
                <a:schemeClr val="dk1"/>
              </a:buClr>
              <a:buSzPts val="1600"/>
              <a:buChar char="●"/>
            </a:pPr>
            <a:r>
              <a:rPr lang="it" sz="1600"/>
              <a:t>D</a:t>
            </a:r>
            <a:r>
              <a:rPr lang="it" sz="1600">
                <a:solidFill>
                  <a:schemeClr val="dk1"/>
                </a:solidFill>
                <a:latin typeface="Calibri"/>
                <a:ea typeface="Calibri"/>
                <a:cs typeface="Calibri"/>
                <a:sym typeface="Calibri"/>
              </a:rPr>
              <a:t>ifferent single tree models were fitted to obtain the best </a:t>
            </a:r>
            <a:r>
              <a:rPr lang="it" sz="1600"/>
              <a:t>regression</a:t>
            </a:r>
            <a:r>
              <a:rPr lang="it" sz="1600">
                <a:solidFill>
                  <a:schemeClr val="dk1"/>
                </a:solidFill>
                <a:latin typeface="Calibri"/>
                <a:ea typeface="Calibri"/>
                <a:cs typeface="Calibri"/>
                <a:sym typeface="Calibri"/>
              </a:rPr>
              <a:t> tre</a:t>
            </a:r>
            <a:r>
              <a:rPr lang="it" sz="1600"/>
              <a:t>e</a:t>
            </a:r>
            <a:r>
              <a:rPr lang="it" sz="1600">
                <a:solidFill>
                  <a:schemeClr val="dk1"/>
                </a:solidFill>
                <a:latin typeface="Calibri"/>
                <a:ea typeface="Calibri"/>
                <a:cs typeface="Calibri"/>
                <a:sym typeface="Calibri"/>
              </a:rPr>
              <a:t>. </a:t>
            </a:r>
            <a:r>
              <a:rPr lang="it" sz="1600"/>
              <a:t>Four</a:t>
            </a:r>
            <a:r>
              <a:rPr lang="it" sz="1600">
                <a:solidFill>
                  <a:schemeClr val="dk1"/>
                </a:solidFill>
                <a:latin typeface="Calibri"/>
                <a:ea typeface="Calibri"/>
                <a:cs typeface="Calibri"/>
                <a:sym typeface="Calibri"/>
              </a:rPr>
              <a:t> </a:t>
            </a:r>
            <a:r>
              <a:rPr lang="it" sz="1600"/>
              <a:t>covariates</a:t>
            </a:r>
            <a:r>
              <a:rPr lang="it" sz="1600">
                <a:solidFill>
                  <a:schemeClr val="dk1"/>
                </a:solidFill>
                <a:latin typeface="Calibri"/>
                <a:ea typeface="Calibri"/>
                <a:cs typeface="Calibri"/>
                <a:sym typeface="Calibri"/>
              </a:rPr>
              <a:t> were used to </a:t>
            </a:r>
            <a:r>
              <a:rPr lang="it" sz="1600"/>
              <a:t>fit</a:t>
            </a:r>
            <a:r>
              <a:rPr lang="it" sz="1600">
                <a:solidFill>
                  <a:schemeClr val="dk1"/>
                </a:solidFill>
                <a:latin typeface="Calibri"/>
                <a:ea typeface="Calibri"/>
                <a:cs typeface="Calibri"/>
                <a:sym typeface="Calibri"/>
              </a:rPr>
              <a:t> the best model: </a:t>
            </a:r>
            <a:endParaRPr sz="1200">
              <a:solidFill>
                <a:schemeClr val="dk1"/>
              </a:solidFill>
              <a:latin typeface="Calibri"/>
              <a:ea typeface="Calibri"/>
              <a:cs typeface="Calibri"/>
              <a:sym typeface="Calibri"/>
            </a:endParaRPr>
          </a:p>
          <a:p>
            <a:pPr indent="-330200" lvl="1" marL="914400" rtl="0" algn="just">
              <a:lnSpc>
                <a:spcPct val="100000"/>
              </a:lnSpc>
              <a:spcBef>
                <a:spcPts val="600"/>
              </a:spcBef>
              <a:spcAft>
                <a:spcPts val="0"/>
              </a:spcAft>
              <a:buClr>
                <a:schemeClr val="dk1"/>
              </a:buClr>
              <a:buSzPts val="1600"/>
              <a:buChar char="○"/>
            </a:pPr>
            <a:r>
              <a:rPr lang="it" sz="1600">
                <a:solidFill>
                  <a:schemeClr val="dk1"/>
                </a:solidFill>
                <a:latin typeface="Calibri"/>
                <a:ea typeface="Calibri"/>
                <a:cs typeface="Calibri"/>
                <a:sym typeface="Calibri"/>
              </a:rPr>
              <a:t>Total patients hospitalized</a:t>
            </a:r>
            <a:endParaRPr/>
          </a:p>
          <a:p>
            <a:pPr indent="-330200" lvl="1" marL="914400" rtl="0" algn="just">
              <a:lnSpc>
                <a:spcPct val="100000"/>
              </a:lnSpc>
              <a:spcBef>
                <a:spcPts val="0"/>
              </a:spcBef>
              <a:spcAft>
                <a:spcPts val="0"/>
              </a:spcAft>
              <a:buClr>
                <a:schemeClr val="dk1"/>
              </a:buClr>
              <a:buSzPts val="1600"/>
              <a:buChar char="○"/>
            </a:pPr>
            <a:r>
              <a:rPr lang="it" sz="1600">
                <a:solidFill>
                  <a:schemeClr val="dk1"/>
                </a:solidFill>
                <a:latin typeface="Calibri"/>
                <a:ea typeface="Calibri"/>
                <a:cs typeface="Calibri"/>
                <a:sym typeface="Calibri"/>
              </a:rPr>
              <a:t>Total people tested</a:t>
            </a:r>
            <a:endParaRPr sz="1600">
              <a:solidFill>
                <a:schemeClr val="dk1"/>
              </a:solidFill>
              <a:latin typeface="Calibri"/>
              <a:ea typeface="Calibri"/>
              <a:cs typeface="Calibri"/>
              <a:sym typeface="Calibri"/>
            </a:endParaRPr>
          </a:p>
          <a:p>
            <a:pPr indent="-330200" lvl="1" marL="914400" rtl="0" algn="just">
              <a:lnSpc>
                <a:spcPct val="100000"/>
              </a:lnSpc>
              <a:spcBef>
                <a:spcPts val="0"/>
              </a:spcBef>
              <a:spcAft>
                <a:spcPts val="0"/>
              </a:spcAft>
              <a:buSzPts val="1600"/>
              <a:buChar char="○"/>
            </a:pPr>
            <a:r>
              <a:rPr lang="it" sz="1600"/>
              <a:t>New positive</a:t>
            </a:r>
            <a:endParaRPr sz="1600"/>
          </a:p>
          <a:p>
            <a:pPr indent="-330200" lvl="1" marL="914400" rtl="0" algn="just">
              <a:lnSpc>
                <a:spcPct val="100000"/>
              </a:lnSpc>
              <a:spcBef>
                <a:spcPts val="0"/>
              </a:spcBef>
              <a:spcAft>
                <a:spcPts val="0"/>
              </a:spcAft>
              <a:buClr>
                <a:schemeClr val="dk1"/>
              </a:buClr>
              <a:buSzPts val="1600"/>
              <a:buChar char="○"/>
            </a:pPr>
            <a:r>
              <a:rPr lang="it" sz="1600">
                <a:solidFill>
                  <a:schemeClr val="dk1"/>
                </a:solidFill>
                <a:latin typeface="Calibri"/>
                <a:ea typeface="Calibri"/>
                <a:cs typeface="Calibri"/>
                <a:sym typeface="Calibri"/>
              </a:rPr>
              <a:t>Color</a:t>
            </a:r>
            <a:endParaRPr sz="1600"/>
          </a:p>
          <a:p>
            <a:pPr indent="-330200" lvl="0" marL="457200" rtl="0" algn="just">
              <a:lnSpc>
                <a:spcPct val="105000"/>
              </a:lnSpc>
              <a:spcBef>
                <a:spcPts val="1000"/>
              </a:spcBef>
              <a:spcAft>
                <a:spcPts val="0"/>
              </a:spcAft>
              <a:buClr>
                <a:schemeClr val="dk1"/>
              </a:buClr>
              <a:buSzPts val="1600"/>
              <a:buChar char="●"/>
            </a:pPr>
            <a:r>
              <a:rPr lang="it" sz="1600">
                <a:solidFill>
                  <a:schemeClr val="dk1"/>
                </a:solidFill>
                <a:latin typeface="Calibri"/>
                <a:ea typeface="Calibri"/>
                <a:cs typeface="Calibri"/>
                <a:sym typeface="Calibri"/>
              </a:rPr>
              <a:t>At the beginning the model was trained with the complexity parameter setted </a:t>
            </a:r>
            <a:r>
              <a:rPr lang="it" sz="1600"/>
              <a:t>at</a:t>
            </a:r>
            <a:r>
              <a:rPr lang="it" sz="1600">
                <a:solidFill>
                  <a:schemeClr val="dk1"/>
                </a:solidFill>
                <a:latin typeface="Calibri"/>
                <a:ea typeface="Calibri"/>
                <a:cs typeface="Calibri"/>
                <a:sym typeface="Calibri"/>
              </a:rPr>
              <a:t> 0 and the xval </a:t>
            </a:r>
            <a:r>
              <a:rPr lang="it" sz="1600"/>
              <a:t>at</a:t>
            </a:r>
            <a:r>
              <a:rPr lang="it" sz="1600">
                <a:solidFill>
                  <a:schemeClr val="dk1"/>
                </a:solidFill>
                <a:latin typeface="Calibri"/>
                <a:ea typeface="Calibri"/>
                <a:cs typeface="Calibri"/>
                <a:sym typeface="Calibri"/>
              </a:rPr>
              <a:t> 10.</a:t>
            </a:r>
            <a:endParaRPr/>
          </a:p>
        </p:txBody>
      </p:sp>
      <p:pic>
        <p:nvPicPr>
          <p:cNvPr id="341" name="Google Shape;341;p14"/>
          <p:cNvPicPr preferRelativeResize="0"/>
          <p:nvPr/>
        </p:nvPicPr>
        <p:blipFill rotWithShape="1">
          <a:blip r:embed="rId3">
            <a:alphaModFix/>
          </a:blip>
          <a:srcRect b="0" l="0" r="0" t="0"/>
          <a:stretch/>
        </p:blipFill>
        <p:spPr>
          <a:xfrm>
            <a:off x="3121200" y="3403850"/>
            <a:ext cx="2901600" cy="14242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Regression Tree</a:t>
            </a:r>
            <a:endParaRPr b="1">
              <a:latin typeface="Calibri"/>
              <a:ea typeface="Calibri"/>
              <a:cs typeface="Calibri"/>
              <a:sym typeface="Calibri"/>
            </a:endParaRPr>
          </a:p>
        </p:txBody>
      </p:sp>
      <p:sp>
        <p:nvSpPr>
          <p:cNvPr id="347" name="Google Shape;347;p15"/>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0"/>
              </a:spcAft>
              <a:buClr>
                <a:schemeClr val="dk1"/>
              </a:buClr>
              <a:buSzPts val="1600"/>
              <a:buChar char="●"/>
            </a:pPr>
            <a:r>
              <a:rPr lang="it" sz="1600">
                <a:solidFill>
                  <a:schemeClr val="dk1"/>
                </a:solidFill>
                <a:latin typeface="Calibri"/>
                <a:ea typeface="Calibri"/>
                <a:cs typeface="Calibri"/>
                <a:sym typeface="Calibri"/>
              </a:rPr>
              <a:t>Then the xerror in the complexity table was analyzed to find a possible cp value </a:t>
            </a:r>
            <a:r>
              <a:rPr lang="it" sz="1600"/>
              <a:t>that could</a:t>
            </a:r>
            <a:r>
              <a:rPr lang="it" sz="1600">
                <a:solidFill>
                  <a:schemeClr val="dk1"/>
                </a:solidFill>
                <a:latin typeface="Calibri"/>
                <a:ea typeface="Calibri"/>
                <a:cs typeface="Calibri"/>
                <a:sym typeface="Calibri"/>
              </a:rPr>
              <a:t> be used to prune the tree.</a:t>
            </a:r>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330200" lvl="0" marL="457200" rtl="0" algn="just">
              <a:lnSpc>
                <a:spcPct val="105000"/>
              </a:lnSpc>
              <a:spcBef>
                <a:spcPts val="600"/>
              </a:spcBef>
              <a:spcAft>
                <a:spcPts val="600"/>
              </a:spcAft>
              <a:buClr>
                <a:schemeClr val="dk1"/>
              </a:buClr>
              <a:buSzPts val="1600"/>
              <a:buChar char="●"/>
            </a:pPr>
            <a:r>
              <a:rPr lang="it" sz="1600">
                <a:solidFill>
                  <a:schemeClr val="dk1"/>
                </a:solidFill>
                <a:latin typeface="Calibri"/>
                <a:ea typeface="Calibri"/>
                <a:cs typeface="Calibri"/>
                <a:sym typeface="Calibri"/>
              </a:rPr>
              <a:t>A cp of 0.0213 was selected to perform the tree pruning operation.</a:t>
            </a:r>
            <a:endParaRPr/>
          </a:p>
        </p:txBody>
      </p:sp>
      <p:pic>
        <p:nvPicPr>
          <p:cNvPr id="348" name="Google Shape;348;p15"/>
          <p:cNvPicPr preferRelativeResize="0"/>
          <p:nvPr/>
        </p:nvPicPr>
        <p:blipFill rotWithShape="1">
          <a:blip r:embed="rId3">
            <a:alphaModFix/>
          </a:blip>
          <a:srcRect b="0" l="0" r="0" t="0"/>
          <a:stretch/>
        </p:blipFill>
        <p:spPr>
          <a:xfrm>
            <a:off x="2763284" y="1784087"/>
            <a:ext cx="3617431" cy="21732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1105cb3a550_0_68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Correlation</a:t>
            </a:r>
            <a:endParaRPr b="1">
              <a:latin typeface="Calibri"/>
              <a:ea typeface="Calibri"/>
              <a:cs typeface="Calibri"/>
              <a:sym typeface="Calibri"/>
            </a:endParaRPr>
          </a:p>
        </p:txBody>
      </p:sp>
      <p:sp>
        <p:nvSpPr>
          <p:cNvPr id="108" name="Google Shape;108;g1105cb3a550_0_682"/>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15000"/>
              </a:lnSpc>
              <a:spcBef>
                <a:spcPts val="0"/>
              </a:spcBef>
              <a:spcAft>
                <a:spcPts val="0"/>
              </a:spcAft>
              <a:buClr>
                <a:schemeClr val="dk1"/>
              </a:buClr>
              <a:buSzPts val="1600"/>
              <a:buChar char="●"/>
            </a:pPr>
            <a:r>
              <a:rPr lang="it" sz="1600">
                <a:solidFill>
                  <a:schemeClr val="dk1"/>
                </a:solidFill>
                <a:latin typeface="Calibri"/>
                <a:ea typeface="Calibri"/>
                <a:cs typeface="Calibri"/>
                <a:sym typeface="Calibri"/>
              </a:rPr>
              <a:t>To perform the analysis between the response variables and the covariants two indexes were used:</a:t>
            </a:r>
            <a:endParaRPr sz="1600">
              <a:solidFill>
                <a:schemeClr val="dk1"/>
              </a:solidFill>
              <a:latin typeface="Calibri"/>
              <a:ea typeface="Calibri"/>
              <a:cs typeface="Calibri"/>
              <a:sym typeface="Calibri"/>
            </a:endParaRPr>
          </a:p>
          <a:p>
            <a:pPr indent="-330200" lvl="1" marL="914400" rtl="0" algn="just">
              <a:lnSpc>
                <a:spcPct val="115000"/>
              </a:lnSpc>
              <a:spcBef>
                <a:spcPts val="1000"/>
              </a:spcBef>
              <a:spcAft>
                <a:spcPts val="0"/>
              </a:spcAft>
              <a:buClr>
                <a:schemeClr val="dk1"/>
              </a:buClr>
              <a:buSzPts val="1600"/>
              <a:buFont typeface="Calibri"/>
              <a:buChar char="○"/>
            </a:pPr>
            <a:r>
              <a:rPr b="1" lang="it" sz="1600">
                <a:solidFill>
                  <a:schemeClr val="dk1"/>
                </a:solidFill>
                <a:latin typeface="Calibri"/>
                <a:ea typeface="Calibri"/>
                <a:cs typeface="Calibri"/>
                <a:sym typeface="Calibri"/>
              </a:rPr>
              <a:t>Pearson (r):</a:t>
            </a:r>
            <a:r>
              <a:rPr lang="it" sz="1600">
                <a:solidFill>
                  <a:schemeClr val="dk1"/>
                </a:solidFill>
                <a:latin typeface="Calibri"/>
                <a:ea typeface="Calibri"/>
                <a:cs typeface="Calibri"/>
                <a:sym typeface="Calibri"/>
              </a:rPr>
              <a:t> correlation coefficients that can assume a value between -1 and 1. The further and r value is from zero, the stronger the relationship between the two variables. The sign of r indicates the nature of the relationship: positive or negative;</a:t>
            </a:r>
            <a:endParaRPr sz="1600">
              <a:solidFill>
                <a:schemeClr val="dk1"/>
              </a:solidFill>
              <a:latin typeface="Calibri"/>
              <a:ea typeface="Calibri"/>
              <a:cs typeface="Calibri"/>
              <a:sym typeface="Calibri"/>
            </a:endParaRPr>
          </a:p>
          <a:p>
            <a:pPr indent="-330200" lvl="1" marL="914400" rtl="0" algn="just">
              <a:lnSpc>
                <a:spcPct val="115000"/>
              </a:lnSpc>
              <a:spcBef>
                <a:spcPts val="1000"/>
              </a:spcBef>
              <a:spcAft>
                <a:spcPts val="1000"/>
              </a:spcAft>
              <a:buClr>
                <a:schemeClr val="dk1"/>
              </a:buClr>
              <a:buSzPts val="1600"/>
              <a:buFont typeface="Calibri"/>
              <a:buChar char="○"/>
            </a:pPr>
            <a:r>
              <a:rPr b="1" lang="it" sz="1600">
                <a:solidFill>
                  <a:schemeClr val="dk1"/>
                </a:solidFill>
                <a:latin typeface="Calibri"/>
                <a:ea typeface="Calibri"/>
                <a:cs typeface="Calibri"/>
                <a:sym typeface="Calibri"/>
              </a:rPr>
              <a:t>Coefficient of determination (r</a:t>
            </a:r>
            <a:r>
              <a:rPr b="1" baseline="30000" lang="it" sz="1600">
                <a:solidFill>
                  <a:schemeClr val="dk1"/>
                </a:solidFill>
                <a:latin typeface="Calibri"/>
                <a:ea typeface="Calibri"/>
                <a:cs typeface="Calibri"/>
                <a:sym typeface="Calibri"/>
              </a:rPr>
              <a:t>2</a:t>
            </a:r>
            <a:r>
              <a:rPr b="1" lang="it" sz="1600">
                <a:solidFill>
                  <a:schemeClr val="dk1"/>
                </a:solidFill>
                <a:latin typeface="Calibri"/>
                <a:ea typeface="Calibri"/>
                <a:cs typeface="Calibri"/>
                <a:sym typeface="Calibri"/>
              </a:rPr>
              <a:t>):</a:t>
            </a:r>
            <a:r>
              <a:rPr lang="it" sz="1600">
                <a:solidFill>
                  <a:schemeClr val="dk1"/>
                </a:solidFill>
                <a:latin typeface="Calibri"/>
                <a:ea typeface="Calibri"/>
                <a:cs typeface="Calibri"/>
                <a:sym typeface="Calibri"/>
              </a:rPr>
              <a:t> represent the percentage of variation of the Y variable that can be attributed to the variation in X. Higher correlation means a larger portion of the variance that can be explained by the independent variables.</a:t>
            </a:r>
            <a:endParaRPr sz="1600">
              <a:solidFill>
                <a:schemeClr val="dk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Regression Tree</a:t>
            </a:r>
            <a:endParaRPr b="1">
              <a:latin typeface="Calibri"/>
              <a:ea typeface="Calibri"/>
              <a:cs typeface="Calibri"/>
              <a:sym typeface="Calibri"/>
            </a:endParaRPr>
          </a:p>
        </p:txBody>
      </p:sp>
      <p:sp>
        <p:nvSpPr>
          <p:cNvPr id="354" name="Google Shape;354;p16"/>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0"/>
              </a:spcAft>
              <a:buClr>
                <a:schemeClr val="dk1"/>
              </a:buClr>
              <a:buSzPts val="1600"/>
              <a:buChar char="●"/>
            </a:pPr>
            <a:r>
              <a:rPr lang="it" sz="1600">
                <a:solidFill>
                  <a:schemeClr val="dk1"/>
                </a:solidFill>
                <a:latin typeface="Calibri"/>
                <a:ea typeface="Calibri"/>
                <a:cs typeface="Calibri"/>
                <a:sym typeface="Calibri"/>
              </a:rPr>
              <a:t>By reducing the complexity of the tree it has been shown that the </a:t>
            </a:r>
            <a:r>
              <a:rPr b="1" lang="it" sz="1600"/>
              <a:t>new</a:t>
            </a:r>
            <a:r>
              <a:rPr lang="it" sz="1600"/>
              <a:t> </a:t>
            </a:r>
            <a:r>
              <a:rPr b="1" lang="it" sz="1600"/>
              <a:t>positive</a:t>
            </a:r>
            <a:r>
              <a:rPr lang="it" sz="1600"/>
              <a:t> and the </a:t>
            </a:r>
            <a:r>
              <a:rPr b="1" lang="it" sz="1600"/>
              <a:t>color</a:t>
            </a:r>
            <a:r>
              <a:rPr lang="it" sz="1600">
                <a:solidFill>
                  <a:schemeClr val="dk1"/>
                </a:solidFill>
                <a:latin typeface="Calibri"/>
                <a:ea typeface="Calibri"/>
                <a:cs typeface="Calibri"/>
                <a:sym typeface="Calibri"/>
              </a:rPr>
              <a:t> variables </a:t>
            </a:r>
            <a:r>
              <a:rPr lang="it" sz="1600"/>
              <a:t>were</a:t>
            </a:r>
            <a:r>
              <a:rPr lang="it" sz="1600">
                <a:solidFill>
                  <a:schemeClr val="dk1"/>
                </a:solidFill>
                <a:latin typeface="Calibri"/>
                <a:ea typeface="Calibri"/>
                <a:cs typeface="Calibri"/>
                <a:sym typeface="Calibri"/>
              </a:rPr>
              <a:t> not so useful </a:t>
            </a:r>
            <a:r>
              <a:rPr lang="it" sz="1600"/>
              <a:t>so</a:t>
            </a:r>
            <a:r>
              <a:rPr lang="it" sz="1600">
                <a:solidFill>
                  <a:schemeClr val="dk1"/>
                </a:solidFill>
                <a:latin typeface="Calibri"/>
                <a:ea typeface="Calibri"/>
                <a:cs typeface="Calibri"/>
                <a:sym typeface="Calibri"/>
              </a:rPr>
              <a:t> it was kep</a:t>
            </a:r>
            <a:r>
              <a:rPr lang="it" sz="1600"/>
              <a:t>t the pruned tree</a:t>
            </a:r>
            <a:r>
              <a:rPr lang="it" sz="1600">
                <a:solidFill>
                  <a:schemeClr val="dk1"/>
                </a:solidFill>
                <a:latin typeface="Calibri"/>
                <a:ea typeface="Calibri"/>
                <a:cs typeface="Calibri"/>
                <a:sym typeface="Calibri"/>
              </a:rPr>
              <a:t> to perform the prediction phase.</a:t>
            </a:r>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0" lvl="0" marL="127000" rtl="0" algn="just">
              <a:lnSpc>
                <a:spcPct val="105000"/>
              </a:lnSpc>
              <a:spcBef>
                <a:spcPts val="600"/>
              </a:spcBef>
              <a:spcAft>
                <a:spcPts val="600"/>
              </a:spcAft>
              <a:buClr>
                <a:schemeClr val="dk1"/>
              </a:buClr>
              <a:buSzPts val="1600"/>
              <a:buNone/>
            </a:pPr>
            <a:r>
              <a:t/>
            </a:r>
            <a:endParaRPr sz="1600">
              <a:latin typeface="Calibri"/>
              <a:ea typeface="Calibri"/>
              <a:cs typeface="Calibri"/>
              <a:sym typeface="Calibri"/>
            </a:endParaRPr>
          </a:p>
        </p:txBody>
      </p:sp>
      <p:pic>
        <p:nvPicPr>
          <p:cNvPr id="355" name="Google Shape;355;p16"/>
          <p:cNvPicPr preferRelativeResize="0"/>
          <p:nvPr/>
        </p:nvPicPr>
        <p:blipFill rotWithShape="1">
          <a:blip r:embed="rId3">
            <a:alphaModFix/>
          </a:blip>
          <a:srcRect b="0" l="0" r="0" t="0"/>
          <a:stretch/>
        </p:blipFill>
        <p:spPr>
          <a:xfrm>
            <a:off x="662151" y="2213104"/>
            <a:ext cx="3512557" cy="2110271"/>
          </a:xfrm>
          <a:prstGeom prst="rect">
            <a:avLst/>
          </a:prstGeom>
          <a:noFill/>
          <a:ln>
            <a:noFill/>
          </a:ln>
        </p:spPr>
      </p:pic>
      <p:pic>
        <p:nvPicPr>
          <p:cNvPr id="356" name="Google Shape;356;p16"/>
          <p:cNvPicPr preferRelativeResize="0"/>
          <p:nvPr/>
        </p:nvPicPr>
        <p:blipFill rotWithShape="1">
          <a:blip r:embed="rId4">
            <a:alphaModFix/>
          </a:blip>
          <a:srcRect b="0" l="0" r="0" t="0"/>
          <a:stretch/>
        </p:blipFill>
        <p:spPr>
          <a:xfrm>
            <a:off x="4874700" y="2289304"/>
            <a:ext cx="3512557" cy="211027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Regression Tree</a:t>
            </a:r>
            <a:endParaRPr b="1">
              <a:latin typeface="Calibri"/>
              <a:ea typeface="Calibri"/>
              <a:cs typeface="Calibri"/>
              <a:sym typeface="Calibri"/>
            </a:endParaRPr>
          </a:p>
        </p:txBody>
      </p:sp>
      <p:sp>
        <p:nvSpPr>
          <p:cNvPr id="362" name="Google Shape;362;p17"/>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0"/>
              </a:spcAft>
              <a:buClr>
                <a:schemeClr val="dk1"/>
              </a:buClr>
              <a:buSzPts val="1600"/>
              <a:buChar char="●"/>
            </a:pPr>
            <a:r>
              <a:rPr lang="it" sz="1600">
                <a:solidFill>
                  <a:schemeClr val="dk1"/>
                </a:solidFill>
                <a:latin typeface="Calibri"/>
                <a:ea typeface="Calibri"/>
                <a:cs typeface="Calibri"/>
                <a:sym typeface="Calibri"/>
              </a:rPr>
              <a:t>The prediction and the results were computed for the first 15 days of February</a:t>
            </a:r>
            <a:r>
              <a:rPr lang="it" sz="1600"/>
              <a:t>. The trend then was analyzed for the whole month.</a:t>
            </a:r>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0" lvl="0" marL="127000" rtl="0" algn="just">
              <a:lnSpc>
                <a:spcPct val="105000"/>
              </a:lnSpc>
              <a:spcBef>
                <a:spcPts val="600"/>
              </a:spcBef>
              <a:spcAft>
                <a:spcPts val="600"/>
              </a:spcAft>
              <a:buClr>
                <a:schemeClr val="dk1"/>
              </a:buClr>
              <a:buSzPts val="1600"/>
              <a:buNone/>
            </a:pPr>
            <a:r>
              <a:t/>
            </a:r>
            <a:endParaRPr sz="1600">
              <a:latin typeface="Calibri"/>
              <a:ea typeface="Calibri"/>
              <a:cs typeface="Calibri"/>
              <a:sym typeface="Calibri"/>
            </a:endParaRPr>
          </a:p>
        </p:txBody>
      </p:sp>
      <p:pic>
        <p:nvPicPr>
          <p:cNvPr id="363" name="Google Shape;363;p17"/>
          <p:cNvPicPr preferRelativeResize="0"/>
          <p:nvPr/>
        </p:nvPicPr>
        <p:blipFill rotWithShape="1">
          <a:blip r:embed="rId3">
            <a:alphaModFix/>
          </a:blip>
          <a:srcRect b="0" l="0" r="0" t="0"/>
          <a:stretch/>
        </p:blipFill>
        <p:spPr>
          <a:xfrm>
            <a:off x="2167758" y="2116122"/>
            <a:ext cx="4808483" cy="2505253"/>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Regression Tree</a:t>
            </a:r>
            <a:endParaRPr b="1">
              <a:latin typeface="Calibri"/>
              <a:ea typeface="Calibri"/>
              <a:cs typeface="Calibri"/>
              <a:sym typeface="Calibri"/>
            </a:endParaRPr>
          </a:p>
        </p:txBody>
      </p:sp>
      <p:sp>
        <p:nvSpPr>
          <p:cNvPr id="369" name="Google Shape;369;p18"/>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0"/>
              </a:spcAft>
              <a:buClr>
                <a:schemeClr val="dk1"/>
              </a:buClr>
              <a:buSzPts val="1600"/>
              <a:buChar char="●"/>
            </a:pPr>
            <a:r>
              <a:rPr lang="it" sz="1600">
                <a:solidFill>
                  <a:schemeClr val="dk1"/>
                </a:solidFill>
                <a:latin typeface="Calibri"/>
                <a:ea typeface="Calibri"/>
                <a:cs typeface="Calibri"/>
                <a:sym typeface="Calibri"/>
              </a:rPr>
              <a:t>The root</a:t>
            </a:r>
            <a:r>
              <a:rPr lang="it" sz="1600"/>
              <a:t>-</a:t>
            </a:r>
            <a:r>
              <a:rPr lang="it" sz="1600">
                <a:solidFill>
                  <a:schemeClr val="dk1"/>
                </a:solidFill>
                <a:latin typeface="Calibri"/>
                <a:ea typeface="Calibri"/>
                <a:cs typeface="Calibri"/>
                <a:sym typeface="Calibri"/>
              </a:rPr>
              <a:t>mean</a:t>
            </a:r>
            <a:r>
              <a:rPr lang="it" sz="1600"/>
              <a:t>-</a:t>
            </a:r>
            <a:r>
              <a:rPr lang="it" sz="1600">
                <a:solidFill>
                  <a:schemeClr val="dk1"/>
                </a:solidFill>
                <a:latin typeface="Calibri"/>
                <a:ea typeface="Calibri"/>
                <a:cs typeface="Calibri"/>
                <a:sym typeface="Calibri"/>
              </a:rPr>
              <a:t>squared</a:t>
            </a:r>
            <a:r>
              <a:rPr lang="it" sz="1600"/>
              <a:t>-</a:t>
            </a:r>
            <a:r>
              <a:rPr lang="it" sz="1600">
                <a:solidFill>
                  <a:schemeClr val="dk1"/>
                </a:solidFill>
                <a:latin typeface="Calibri"/>
                <a:ea typeface="Calibri"/>
                <a:cs typeface="Calibri"/>
                <a:sym typeface="Calibri"/>
              </a:rPr>
              <a:t>error was used to measure how far the predicted values are from the observed </a:t>
            </a:r>
            <a:r>
              <a:rPr lang="it" sz="1600"/>
              <a:t>ones</a:t>
            </a:r>
            <a:r>
              <a:rPr lang="it" sz="1600">
                <a:solidFill>
                  <a:schemeClr val="dk1"/>
                </a:solidFill>
                <a:latin typeface="Calibri"/>
                <a:ea typeface="Calibri"/>
                <a:cs typeface="Calibri"/>
                <a:sym typeface="Calibri"/>
              </a:rPr>
              <a:t>.</a:t>
            </a:r>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0" lvl="0" marL="127000" rtl="0" algn="just">
              <a:lnSpc>
                <a:spcPct val="105000"/>
              </a:lnSpc>
              <a:spcBef>
                <a:spcPts val="600"/>
              </a:spcBef>
              <a:spcAft>
                <a:spcPts val="600"/>
              </a:spcAft>
              <a:buClr>
                <a:schemeClr val="dk1"/>
              </a:buClr>
              <a:buSzPts val="1600"/>
              <a:buNone/>
            </a:pPr>
            <a:r>
              <a:t/>
            </a:r>
            <a:endParaRPr sz="1600">
              <a:latin typeface="Calibri"/>
              <a:ea typeface="Calibri"/>
              <a:cs typeface="Calibri"/>
              <a:sym typeface="Calibri"/>
            </a:endParaRPr>
          </a:p>
        </p:txBody>
      </p:sp>
      <p:graphicFrame>
        <p:nvGraphicFramePr>
          <p:cNvPr id="370" name="Google Shape;370;p18"/>
          <p:cNvGraphicFramePr/>
          <p:nvPr/>
        </p:nvGraphicFramePr>
        <p:xfrm>
          <a:off x="1523999" y="1830070"/>
          <a:ext cx="3000000" cy="3000000"/>
        </p:xfrm>
        <a:graphic>
          <a:graphicData uri="http://schemas.openxmlformats.org/drawingml/2006/table">
            <a:tbl>
              <a:tblPr bandRow="1" firstRow="1">
                <a:noFill/>
                <a:tableStyleId>{5F1CE233-1834-4EB5-A5F6-42CCFEFA2333}</a:tableStyleId>
              </a:tblPr>
              <a:tblGrid>
                <a:gridCol w="4299550"/>
                <a:gridCol w="1796450"/>
              </a:tblGrid>
              <a:tr h="370850">
                <a:tc>
                  <a:txBody>
                    <a:bodyPr/>
                    <a:lstStyle/>
                    <a:p>
                      <a:pPr indent="0" lvl="0" marL="0" marR="0" rtl="0" algn="l">
                        <a:lnSpc>
                          <a:spcPct val="100000"/>
                        </a:lnSpc>
                        <a:spcBef>
                          <a:spcPts val="0"/>
                        </a:spcBef>
                        <a:spcAft>
                          <a:spcPts val="0"/>
                        </a:spcAft>
                        <a:buClr>
                          <a:srgbClr val="000000"/>
                        </a:buClr>
                        <a:buSzPts val="1350"/>
                        <a:buFont typeface="Arial"/>
                        <a:buNone/>
                      </a:pPr>
                      <a:r>
                        <a:rPr b="1" lang="it" sz="1350" u="none" cap="none" strike="noStrike"/>
                        <a:t>Model</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350"/>
                        <a:buFont typeface="Arial"/>
                        <a:buNone/>
                      </a:pPr>
                      <a:r>
                        <a:rPr b="1" lang="it" sz="1350" u="none" cap="none" strike="noStrike"/>
                        <a:t>RMSE</a:t>
                      </a:r>
                      <a:endParaRPr sz="1400" u="none" cap="none" strike="noStrike"/>
                    </a:p>
                  </a:txBody>
                  <a:tcPr marT="45725" marB="45725" marR="91450" marL="91450"/>
                </a:tc>
              </a:tr>
              <a:tr h="370850">
                <a:tc>
                  <a:txBody>
                    <a:bodyPr/>
                    <a:lstStyle/>
                    <a:p>
                      <a:pPr indent="0" lvl="0" marL="0" marR="0" rtl="0" algn="l">
                        <a:lnSpc>
                          <a:spcPct val="115000"/>
                        </a:lnSpc>
                        <a:spcBef>
                          <a:spcPts val="0"/>
                        </a:spcBef>
                        <a:spcAft>
                          <a:spcPts val="0"/>
                        </a:spcAft>
                        <a:buClr>
                          <a:schemeClr val="dk1"/>
                        </a:buClr>
                        <a:buSzPts val="1100"/>
                        <a:buFont typeface="Arial"/>
                        <a:buNone/>
                      </a:pPr>
                      <a:r>
                        <a:rPr lang="it" sz="1000" u="none" cap="none" strike="noStrike">
                          <a:solidFill>
                            <a:schemeClr val="dk1"/>
                          </a:solidFill>
                        </a:rPr>
                        <a:t>model trained with </a:t>
                      </a:r>
                      <a:r>
                        <a:rPr b="1" lang="it" sz="1000" u="none" cap="none" strike="noStrike">
                          <a:solidFill>
                            <a:schemeClr val="dk1"/>
                          </a:solidFill>
                        </a:rPr>
                        <a:t>total patients hospitalized </a:t>
                      </a:r>
                      <a:r>
                        <a:rPr lang="it" sz="1000" u="none" cap="none" strike="noStrike">
                          <a:solidFill>
                            <a:schemeClr val="dk1"/>
                          </a:solidFill>
                        </a:rPr>
                        <a:t>and </a:t>
                      </a:r>
                      <a:r>
                        <a:rPr b="1" lang="it" sz="1000" u="none" cap="none" strike="noStrike">
                          <a:solidFill>
                            <a:schemeClr val="dk1"/>
                          </a:solidFill>
                        </a:rPr>
                        <a:t>total people tested</a:t>
                      </a:r>
                      <a:endParaRPr sz="1000" u="none" cap="none" strike="noStrike">
                        <a:solidFill>
                          <a:schemeClr val="dk1"/>
                        </a:solidFill>
                      </a:endParaRPr>
                    </a:p>
                    <a:p>
                      <a:pPr indent="0" lvl="0" marL="0" marR="0" rtl="0" algn="l">
                        <a:lnSpc>
                          <a:spcPct val="115000"/>
                        </a:lnSpc>
                        <a:spcBef>
                          <a:spcPts val="0"/>
                        </a:spcBef>
                        <a:spcAft>
                          <a:spcPts val="0"/>
                        </a:spcAft>
                        <a:buClr>
                          <a:schemeClr val="dk1"/>
                        </a:buClr>
                        <a:buSzPts val="1100"/>
                        <a:buFont typeface="Arial"/>
                        <a:buNone/>
                      </a:pPr>
                      <a:r>
                        <a:rPr b="1" lang="it" sz="1000" u="none" cap="none" strike="noStrike">
                          <a:solidFill>
                            <a:schemeClr val="dk1"/>
                          </a:solidFill>
                        </a:rPr>
                        <a:t>cp </a:t>
                      </a:r>
                      <a:r>
                        <a:rPr lang="it" sz="1000" u="none" cap="none" strike="noStrike">
                          <a:solidFill>
                            <a:schemeClr val="dk1"/>
                          </a:solidFill>
                        </a:rPr>
                        <a:t>equals to 0.</a:t>
                      </a:r>
                      <a:r>
                        <a:rPr lang="it" sz="1100" u="none" cap="none" strike="noStrike">
                          <a:solidFill>
                            <a:schemeClr val="dk1"/>
                          </a:solidFill>
                          <a:latin typeface="Calibri"/>
                          <a:ea typeface="Calibri"/>
                          <a:cs typeface="Calibri"/>
                          <a:sym typeface="Calibri"/>
                        </a:rPr>
                        <a:t>0213</a:t>
                      </a:r>
                      <a:endParaRPr sz="1000" u="none" cap="none" strike="noStrike">
                        <a:solidFill>
                          <a:schemeClr val="dk1"/>
                        </a:solidFill>
                      </a:endParaRPr>
                    </a:p>
                    <a:p>
                      <a:pPr indent="0" lvl="0" marL="0" marR="0" rtl="0" algn="l">
                        <a:lnSpc>
                          <a:spcPct val="115000"/>
                        </a:lnSpc>
                        <a:spcBef>
                          <a:spcPts val="0"/>
                        </a:spcBef>
                        <a:spcAft>
                          <a:spcPts val="0"/>
                        </a:spcAft>
                        <a:buClr>
                          <a:schemeClr val="dk1"/>
                        </a:buClr>
                        <a:buSzPts val="1100"/>
                        <a:buFont typeface="Arial"/>
                        <a:buNone/>
                      </a:pPr>
                      <a:r>
                        <a:rPr b="1" lang="it" sz="1000" u="none" cap="none" strike="noStrike">
                          <a:solidFill>
                            <a:schemeClr val="dk1"/>
                          </a:solidFill>
                        </a:rPr>
                        <a:t>xval </a:t>
                      </a:r>
                      <a:r>
                        <a:rPr lang="it" sz="1000" u="none" cap="none" strike="noStrike">
                          <a:solidFill>
                            <a:schemeClr val="dk1"/>
                          </a:solidFill>
                        </a:rPr>
                        <a:t>equals to 10</a:t>
                      </a:r>
                      <a:endParaRPr sz="10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000"/>
                        <a:buFont typeface="Arial"/>
                        <a:buNone/>
                      </a:pPr>
                      <a:r>
                        <a:rPr lang="it" sz="1000" u="none" cap="none" strike="noStrike"/>
                        <a:t>10.41</a:t>
                      </a:r>
                      <a:endParaRPr sz="1400" u="none" cap="none" strike="noStrike"/>
                    </a:p>
                  </a:txBody>
                  <a:tcPr marT="45725" marB="45725" marR="91450" marL="91450"/>
                </a:tc>
              </a:tr>
            </a:tbl>
          </a:graphicData>
        </a:graphic>
      </p:graphicFrame>
      <p:pic>
        <p:nvPicPr>
          <p:cNvPr id="371" name="Google Shape;371;p18"/>
          <p:cNvPicPr preferRelativeResize="0"/>
          <p:nvPr/>
        </p:nvPicPr>
        <p:blipFill rotWithShape="1">
          <a:blip r:embed="rId3">
            <a:alphaModFix/>
          </a:blip>
          <a:srcRect b="0" l="0" r="0" t="0"/>
          <a:stretch/>
        </p:blipFill>
        <p:spPr>
          <a:xfrm>
            <a:off x="2243330" y="2919900"/>
            <a:ext cx="4657338" cy="1946219"/>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Bagging</a:t>
            </a:r>
            <a:endParaRPr b="1">
              <a:latin typeface="Calibri"/>
              <a:ea typeface="Calibri"/>
              <a:cs typeface="Calibri"/>
              <a:sym typeface="Calibri"/>
            </a:endParaRPr>
          </a:p>
        </p:txBody>
      </p:sp>
      <p:sp>
        <p:nvSpPr>
          <p:cNvPr id="377" name="Google Shape;377;p20"/>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fontScale="25000" lnSpcReduction="20000"/>
          </a:bodyPr>
          <a:lstStyle/>
          <a:p>
            <a:pPr indent="-332200" lvl="0" marL="457200" rtl="0" algn="just">
              <a:lnSpc>
                <a:spcPct val="105000"/>
              </a:lnSpc>
              <a:spcBef>
                <a:spcPts val="0"/>
              </a:spcBef>
              <a:spcAft>
                <a:spcPts val="0"/>
              </a:spcAft>
              <a:buSzPct val="100000"/>
              <a:buChar char="●"/>
            </a:pPr>
            <a:r>
              <a:rPr lang="it" sz="6523"/>
              <a:t>To train the best bagging model, the number of trees parameter, was analyzed by training many times the model with different combinations of independent variables, to avoid possible collinearity problems.</a:t>
            </a:r>
            <a:endParaRPr sz="6523"/>
          </a:p>
          <a:p>
            <a:pPr indent="0" lvl="0" marL="457200" rtl="0" algn="just">
              <a:lnSpc>
                <a:spcPct val="105000"/>
              </a:lnSpc>
              <a:spcBef>
                <a:spcPts val="1000"/>
              </a:spcBef>
              <a:spcAft>
                <a:spcPts val="0"/>
              </a:spcAft>
              <a:buSzPct val="110378"/>
              <a:buNone/>
            </a:pPr>
            <a:r>
              <a:t/>
            </a:r>
            <a:endParaRPr sz="6523"/>
          </a:p>
          <a:p>
            <a:pPr indent="-330200" lvl="0" marL="457200" rtl="0" algn="just">
              <a:lnSpc>
                <a:spcPct val="105000"/>
              </a:lnSpc>
              <a:spcBef>
                <a:spcPts val="1000"/>
              </a:spcBef>
              <a:spcAft>
                <a:spcPts val="0"/>
              </a:spcAft>
              <a:buSzPct val="100000"/>
              <a:buChar char="●"/>
            </a:pPr>
            <a:r>
              <a:rPr lang="it" sz="6400"/>
              <a:t>Two indexes were analyzed:</a:t>
            </a:r>
            <a:endParaRPr sz="6400"/>
          </a:p>
          <a:p>
            <a:pPr indent="-311150" lvl="1" marL="914400" rtl="0" algn="just">
              <a:lnSpc>
                <a:spcPct val="105000"/>
              </a:lnSpc>
              <a:spcBef>
                <a:spcPts val="600"/>
              </a:spcBef>
              <a:spcAft>
                <a:spcPts val="0"/>
              </a:spcAft>
              <a:buSzPct val="100000"/>
              <a:buChar char="○"/>
            </a:pPr>
            <a:r>
              <a:rPr b="1" lang="it" sz="5200"/>
              <a:t>OOB error:</a:t>
            </a:r>
            <a:r>
              <a:rPr lang="it" sz="5200"/>
              <a:t> error on the unseen data during the training</a:t>
            </a:r>
            <a:endParaRPr sz="5200"/>
          </a:p>
          <a:p>
            <a:pPr indent="-311150" lvl="1" marL="914400" rtl="0" algn="just">
              <a:lnSpc>
                <a:spcPct val="105000"/>
              </a:lnSpc>
              <a:spcBef>
                <a:spcPts val="600"/>
              </a:spcBef>
              <a:spcAft>
                <a:spcPts val="0"/>
              </a:spcAft>
              <a:buSzPct val="100000"/>
              <a:buChar char="○"/>
            </a:pPr>
            <a:r>
              <a:rPr b="1" lang="it" sz="5200"/>
              <a:t>RMSE</a:t>
            </a:r>
            <a:r>
              <a:rPr lang="it" sz="5200"/>
              <a:t>: test error on the predicted values</a:t>
            </a:r>
            <a:endParaRPr sz="5200"/>
          </a:p>
          <a:p>
            <a:pPr indent="-228600" lvl="1" marL="914400" rtl="0" algn="just">
              <a:lnSpc>
                <a:spcPct val="105000"/>
              </a:lnSpc>
              <a:spcBef>
                <a:spcPts val="600"/>
              </a:spcBef>
              <a:spcAft>
                <a:spcPts val="0"/>
              </a:spcAft>
              <a:buClr>
                <a:schemeClr val="dk1"/>
              </a:buClr>
              <a:buSzPct val="48483"/>
              <a:buFont typeface="Arial"/>
              <a:buNone/>
            </a:pPr>
            <a:r>
              <a:t/>
            </a:r>
            <a:endParaRPr b="1" sz="3300"/>
          </a:p>
          <a:p>
            <a:pPr indent="-228600" lvl="0" marL="457200" rtl="0" algn="just">
              <a:lnSpc>
                <a:spcPct val="105000"/>
              </a:lnSpc>
              <a:spcBef>
                <a:spcPts val="600"/>
              </a:spcBef>
              <a:spcAft>
                <a:spcPts val="0"/>
              </a:spcAft>
              <a:buClr>
                <a:schemeClr val="dk1"/>
              </a:buClr>
              <a:buSzPct val="48483"/>
              <a:buNone/>
            </a:pPr>
            <a:r>
              <a:t/>
            </a:r>
            <a:endParaRPr sz="3300"/>
          </a:p>
          <a:p>
            <a:pPr indent="0" lvl="0" marL="127000" rtl="0" algn="just">
              <a:lnSpc>
                <a:spcPct val="105000"/>
              </a:lnSpc>
              <a:spcBef>
                <a:spcPts val="600"/>
              </a:spcBef>
              <a:spcAft>
                <a:spcPts val="0"/>
              </a:spcAft>
              <a:buClr>
                <a:schemeClr val="dk1"/>
              </a:buClr>
              <a:buSzPct val="48483"/>
              <a:buNone/>
            </a:pPr>
            <a:r>
              <a:t/>
            </a:r>
            <a:endParaRPr sz="3300"/>
          </a:p>
          <a:p>
            <a:pPr indent="0" lvl="0" marL="0" rtl="0" algn="just">
              <a:lnSpc>
                <a:spcPct val="105000"/>
              </a:lnSpc>
              <a:spcBef>
                <a:spcPts val="600"/>
              </a:spcBef>
              <a:spcAft>
                <a:spcPts val="0"/>
              </a:spcAft>
              <a:buClr>
                <a:schemeClr val="dk1"/>
              </a:buClr>
              <a:buSzPct val="48483"/>
              <a:buNone/>
            </a:pPr>
            <a:r>
              <a:t/>
            </a:r>
            <a:endParaRPr sz="3300"/>
          </a:p>
          <a:p>
            <a:pPr indent="-331787" lvl="0" marL="457200" rtl="0" algn="just">
              <a:lnSpc>
                <a:spcPct val="105000"/>
              </a:lnSpc>
              <a:spcBef>
                <a:spcPts val="600"/>
              </a:spcBef>
              <a:spcAft>
                <a:spcPts val="0"/>
              </a:spcAft>
              <a:buSzPct val="100000"/>
              <a:buChar char="●"/>
            </a:pPr>
            <a:r>
              <a:rPr lang="it" sz="6500"/>
              <a:t>From the plot we can see that the number of trees does not influence the OOB error and the RMSE. We can conclude that the bagging approach is not useful to solve this problem.</a:t>
            </a:r>
            <a:endParaRPr sz="6500"/>
          </a:p>
          <a:p>
            <a:pPr indent="0" lvl="0" marL="127000" rtl="0" algn="just">
              <a:lnSpc>
                <a:spcPct val="105000"/>
              </a:lnSpc>
              <a:spcBef>
                <a:spcPts val="600"/>
              </a:spcBef>
              <a:spcAft>
                <a:spcPts val="600"/>
              </a:spcAft>
              <a:buClr>
                <a:schemeClr val="dk1"/>
              </a:buClr>
              <a:buSzPct val="100000"/>
              <a:buNone/>
            </a:pPr>
            <a:r>
              <a:t/>
            </a:r>
            <a:endParaRPr sz="1600">
              <a:latin typeface="Calibri"/>
              <a:ea typeface="Calibri"/>
              <a:cs typeface="Calibri"/>
              <a:sym typeface="Calibri"/>
            </a:endParaRPr>
          </a:p>
        </p:txBody>
      </p:sp>
      <p:pic>
        <p:nvPicPr>
          <p:cNvPr id="378" name="Google Shape;378;p20"/>
          <p:cNvPicPr preferRelativeResize="0"/>
          <p:nvPr/>
        </p:nvPicPr>
        <p:blipFill rotWithShape="1">
          <a:blip r:embed="rId3">
            <a:alphaModFix/>
          </a:blip>
          <a:srcRect b="0" l="0" r="0" t="0"/>
          <a:stretch/>
        </p:blipFill>
        <p:spPr>
          <a:xfrm>
            <a:off x="5456900" y="1800700"/>
            <a:ext cx="3024950" cy="1912350"/>
          </a:xfrm>
          <a:prstGeom prst="rect">
            <a:avLst/>
          </a:prstGeom>
          <a:noFill/>
          <a:ln>
            <a:noFill/>
          </a:ln>
        </p:spPr>
      </p:pic>
      <p:sp>
        <p:nvSpPr>
          <p:cNvPr id="379" name="Google Shape;379;p20"/>
          <p:cNvSpPr txBox="1"/>
          <p:nvPr/>
        </p:nvSpPr>
        <p:spPr>
          <a:xfrm>
            <a:off x="376925" y="2925100"/>
            <a:ext cx="4983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Random Forest</a:t>
            </a:r>
            <a:endParaRPr b="1">
              <a:latin typeface="Calibri"/>
              <a:ea typeface="Calibri"/>
              <a:cs typeface="Calibri"/>
              <a:sym typeface="Calibri"/>
            </a:endParaRPr>
          </a:p>
        </p:txBody>
      </p:sp>
      <p:sp>
        <p:nvSpPr>
          <p:cNvPr id="385" name="Google Shape;385;p21"/>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0"/>
              </a:spcAft>
              <a:buClr>
                <a:schemeClr val="dk1"/>
              </a:buClr>
              <a:buSzPts val="1600"/>
              <a:buChar char="●"/>
            </a:pPr>
            <a:r>
              <a:rPr lang="it" sz="1600">
                <a:solidFill>
                  <a:schemeClr val="dk1"/>
                </a:solidFill>
                <a:latin typeface="Calibri"/>
                <a:ea typeface="Calibri"/>
                <a:cs typeface="Calibri"/>
                <a:sym typeface="Calibri"/>
              </a:rPr>
              <a:t>Also in this case the number of trees parameter, to train the best random forest model, was analyzed by training many times the model with all the covariants of the dataset </a:t>
            </a:r>
            <a:r>
              <a:rPr lang="it" sz="1600"/>
              <a:t>since</a:t>
            </a:r>
            <a:r>
              <a:rPr lang="it" sz="1600">
                <a:solidFill>
                  <a:schemeClr val="dk1"/>
                </a:solidFill>
                <a:latin typeface="Calibri"/>
                <a:ea typeface="Calibri"/>
                <a:cs typeface="Calibri"/>
                <a:sym typeface="Calibri"/>
              </a:rPr>
              <a:t> the random forest does not suffer of </a:t>
            </a:r>
            <a:r>
              <a:rPr lang="it" sz="1600"/>
              <a:t>multicollinearity</a:t>
            </a:r>
            <a:r>
              <a:rPr lang="it" sz="1600">
                <a:solidFill>
                  <a:schemeClr val="dk1"/>
                </a:solidFill>
                <a:latin typeface="Calibri"/>
                <a:ea typeface="Calibri"/>
                <a:cs typeface="Calibri"/>
                <a:sym typeface="Calibri"/>
              </a:rPr>
              <a:t>.</a:t>
            </a:r>
            <a:endParaRPr/>
          </a:p>
          <a:p>
            <a:pPr indent="-330200" lvl="0" marL="457200" rtl="0" algn="just">
              <a:lnSpc>
                <a:spcPct val="105000"/>
              </a:lnSpc>
              <a:spcBef>
                <a:spcPts val="600"/>
              </a:spcBef>
              <a:spcAft>
                <a:spcPts val="0"/>
              </a:spcAft>
              <a:buClr>
                <a:schemeClr val="dk1"/>
              </a:buClr>
              <a:buSzPts val="1600"/>
              <a:buChar char="●"/>
            </a:pPr>
            <a:r>
              <a:rPr lang="it" sz="1600">
                <a:solidFill>
                  <a:schemeClr val="dk1"/>
                </a:solidFill>
                <a:latin typeface="Calibri"/>
                <a:ea typeface="Calibri"/>
                <a:cs typeface="Calibri"/>
                <a:sym typeface="Calibri"/>
              </a:rPr>
              <a:t>The index OOB error was analyzed to select the best number of trees for training the model. A value approximately equals to 100-150 was chose as the best number of trees.</a:t>
            </a:r>
            <a:endParaRPr b="1" sz="12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0" lvl="0" marL="1270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0" lvl="0" marL="127000" rtl="0" algn="just">
              <a:lnSpc>
                <a:spcPct val="105000"/>
              </a:lnSpc>
              <a:spcBef>
                <a:spcPts val="600"/>
              </a:spcBef>
              <a:spcAft>
                <a:spcPts val="600"/>
              </a:spcAft>
              <a:buClr>
                <a:schemeClr val="dk1"/>
              </a:buClr>
              <a:buSzPts val="1600"/>
              <a:buNone/>
            </a:pPr>
            <a:r>
              <a:t/>
            </a:r>
            <a:endParaRPr sz="1600">
              <a:latin typeface="Calibri"/>
              <a:ea typeface="Calibri"/>
              <a:cs typeface="Calibri"/>
              <a:sym typeface="Calibri"/>
            </a:endParaRPr>
          </a:p>
        </p:txBody>
      </p:sp>
      <p:pic>
        <p:nvPicPr>
          <p:cNvPr id="386" name="Google Shape;386;p21"/>
          <p:cNvPicPr preferRelativeResize="0"/>
          <p:nvPr/>
        </p:nvPicPr>
        <p:blipFill rotWithShape="1">
          <a:blip r:embed="rId3">
            <a:alphaModFix/>
          </a:blip>
          <a:srcRect b="0" l="0" r="0" t="0"/>
          <a:stretch/>
        </p:blipFill>
        <p:spPr>
          <a:xfrm>
            <a:off x="2658190" y="2735706"/>
            <a:ext cx="3827619" cy="22169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Random Forest</a:t>
            </a:r>
            <a:endParaRPr b="1">
              <a:latin typeface="Calibri"/>
              <a:ea typeface="Calibri"/>
              <a:cs typeface="Calibri"/>
              <a:sym typeface="Calibri"/>
            </a:endParaRPr>
          </a:p>
        </p:txBody>
      </p:sp>
      <p:sp>
        <p:nvSpPr>
          <p:cNvPr id="392" name="Google Shape;392;p22"/>
          <p:cNvSpPr txBox="1"/>
          <p:nvPr>
            <p:ph idx="1" type="body"/>
          </p:nvPr>
        </p:nvSpPr>
        <p:spPr>
          <a:xfrm>
            <a:off x="311700" y="1120075"/>
            <a:ext cx="8520600" cy="3578400"/>
          </a:xfrm>
          <a:prstGeom prst="rect">
            <a:avLst/>
          </a:prstGeom>
          <a:noFill/>
          <a:ln>
            <a:noFill/>
          </a:ln>
        </p:spPr>
        <p:txBody>
          <a:bodyPr anchorCtr="0" anchor="t" bIns="91425" lIns="91425" spcFirstLastPara="1" rIns="91425" wrap="square" tIns="91425">
            <a:normAutofit lnSpcReduction="10000"/>
          </a:bodyPr>
          <a:lstStyle/>
          <a:p>
            <a:pPr indent="-330200" lvl="0" marL="457200" rtl="0" algn="just">
              <a:lnSpc>
                <a:spcPct val="105000"/>
              </a:lnSpc>
              <a:spcBef>
                <a:spcPts val="0"/>
              </a:spcBef>
              <a:spcAft>
                <a:spcPts val="0"/>
              </a:spcAft>
              <a:buSzPts val="1600"/>
              <a:buChar char="●"/>
            </a:pPr>
            <a:r>
              <a:rPr lang="it" sz="1600"/>
              <a:t>The prediction and the results were computed for the first 15 days of February. The trend then was analyzed for the whole month.</a:t>
            </a:r>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0" lvl="0" marL="127000" rtl="0" algn="just">
              <a:lnSpc>
                <a:spcPct val="105000"/>
              </a:lnSpc>
              <a:spcBef>
                <a:spcPts val="600"/>
              </a:spcBef>
              <a:spcAft>
                <a:spcPts val="0"/>
              </a:spcAft>
              <a:buClr>
                <a:schemeClr val="dk1"/>
              </a:buClr>
              <a:buSzPts val="1600"/>
              <a:buNone/>
            </a:pPr>
            <a:r>
              <a:t/>
            </a:r>
            <a:endParaRPr sz="1600">
              <a:solidFill>
                <a:schemeClr val="dk1"/>
              </a:solidFill>
              <a:latin typeface="Calibri"/>
              <a:ea typeface="Calibri"/>
              <a:cs typeface="Calibri"/>
              <a:sym typeface="Calibri"/>
            </a:endParaRPr>
          </a:p>
          <a:p>
            <a:pPr indent="-330200" lvl="0" marL="457200" rtl="0" algn="just">
              <a:lnSpc>
                <a:spcPct val="105000"/>
              </a:lnSpc>
              <a:spcBef>
                <a:spcPts val="600"/>
              </a:spcBef>
              <a:spcAft>
                <a:spcPts val="600"/>
              </a:spcAft>
              <a:buClr>
                <a:schemeClr val="dk1"/>
              </a:buClr>
              <a:buSzPts val="1600"/>
              <a:buChar char="●"/>
            </a:pPr>
            <a:r>
              <a:rPr lang="it" sz="1600">
                <a:solidFill>
                  <a:schemeClr val="dk1"/>
                </a:solidFill>
                <a:latin typeface="Calibri"/>
                <a:ea typeface="Calibri"/>
                <a:cs typeface="Calibri"/>
                <a:sym typeface="Calibri"/>
              </a:rPr>
              <a:t>The training  prediction was computed with the OOB data and it seems that this model is overfitting the data.</a:t>
            </a:r>
            <a:endParaRPr/>
          </a:p>
        </p:txBody>
      </p:sp>
      <p:pic>
        <p:nvPicPr>
          <p:cNvPr id="393" name="Google Shape;393;p22"/>
          <p:cNvPicPr preferRelativeResize="0"/>
          <p:nvPr/>
        </p:nvPicPr>
        <p:blipFill rotWithShape="1">
          <a:blip r:embed="rId3">
            <a:alphaModFix/>
          </a:blip>
          <a:srcRect b="0" l="0" r="0" t="0"/>
          <a:stretch/>
        </p:blipFill>
        <p:spPr>
          <a:xfrm>
            <a:off x="3011270" y="1780482"/>
            <a:ext cx="3121460" cy="197337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Random Forest</a:t>
            </a:r>
            <a:endParaRPr b="1">
              <a:latin typeface="Calibri"/>
              <a:ea typeface="Calibri"/>
              <a:cs typeface="Calibri"/>
              <a:sym typeface="Calibri"/>
            </a:endParaRPr>
          </a:p>
        </p:txBody>
      </p:sp>
      <p:sp>
        <p:nvSpPr>
          <p:cNvPr id="399" name="Google Shape;399;p23"/>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0"/>
              </a:spcAft>
              <a:buClr>
                <a:schemeClr val="dk1"/>
              </a:buClr>
              <a:buSzPts val="1600"/>
              <a:buChar char="●"/>
            </a:pPr>
            <a:r>
              <a:rPr lang="it" sz="1600">
                <a:solidFill>
                  <a:schemeClr val="dk1"/>
                </a:solidFill>
                <a:latin typeface="Calibri"/>
                <a:ea typeface="Calibri"/>
                <a:cs typeface="Calibri"/>
                <a:sym typeface="Calibri"/>
              </a:rPr>
              <a:t>The root</a:t>
            </a:r>
            <a:r>
              <a:rPr lang="it" sz="1600"/>
              <a:t>-</a:t>
            </a:r>
            <a:r>
              <a:rPr lang="it" sz="1600">
                <a:solidFill>
                  <a:schemeClr val="dk1"/>
                </a:solidFill>
                <a:latin typeface="Calibri"/>
                <a:ea typeface="Calibri"/>
                <a:cs typeface="Calibri"/>
                <a:sym typeface="Calibri"/>
              </a:rPr>
              <a:t>mean</a:t>
            </a:r>
            <a:r>
              <a:rPr lang="it" sz="1600"/>
              <a:t>-</a:t>
            </a:r>
            <a:r>
              <a:rPr lang="it" sz="1600">
                <a:solidFill>
                  <a:schemeClr val="dk1"/>
                </a:solidFill>
                <a:latin typeface="Calibri"/>
                <a:ea typeface="Calibri"/>
                <a:cs typeface="Calibri"/>
                <a:sym typeface="Calibri"/>
              </a:rPr>
              <a:t>squared</a:t>
            </a:r>
            <a:r>
              <a:rPr lang="it" sz="1600"/>
              <a:t>-</a:t>
            </a:r>
            <a:r>
              <a:rPr lang="it" sz="1600">
                <a:solidFill>
                  <a:schemeClr val="dk1"/>
                </a:solidFill>
                <a:latin typeface="Calibri"/>
                <a:ea typeface="Calibri"/>
                <a:cs typeface="Calibri"/>
                <a:sym typeface="Calibri"/>
              </a:rPr>
              <a:t>error was used to measure how far predicted values are from observed </a:t>
            </a:r>
            <a:r>
              <a:rPr lang="it" sz="1600"/>
              <a:t>ones</a:t>
            </a:r>
            <a:r>
              <a:rPr lang="it" sz="1600">
                <a:solidFill>
                  <a:schemeClr val="dk1"/>
                </a:solidFill>
                <a:latin typeface="Calibri"/>
                <a:ea typeface="Calibri"/>
                <a:cs typeface="Calibri"/>
                <a:sym typeface="Calibri"/>
              </a:rPr>
              <a:t>.</a:t>
            </a:r>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ts val="1600"/>
              <a:buNone/>
            </a:pPr>
            <a:r>
              <a:t/>
            </a:r>
            <a:endParaRPr sz="1600">
              <a:latin typeface="Calibri"/>
              <a:ea typeface="Calibri"/>
              <a:cs typeface="Calibri"/>
              <a:sym typeface="Calibri"/>
            </a:endParaRPr>
          </a:p>
          <a:p>
            <a:pPr indent="-228600" lvl="0" marL="457200" rtl="0" algn="just">
              <a:lnSpc>
                <a:spcPct val="105000"/>
              </a:lnSpc>
              <a:spcBef>
                <a:spcPts val="600"/>
              </a:spcBef>
              <a:spcAft>
                <a:spcPts val="600"/>
              </a:spcAft>
              <a:buClr>
                <a:schemeClr val="dk1"/>
              </a:buClr>
              <a:buSzPts val="1600"/>
              <a:buNone/>
            </a:pPr>
            <a:r>
              <a:t/>
            </a:r>
            <a:endParaRPr sz="1600">
              <a:latin typeface="Calibri"/>
              <a:ea typeface="Calibri"/>
              <a:cs typeface="Calibri"/>
              <a:sym typeface="Calibri"/>
            </a:endParaRPr>
          </a:p>
        </p:txBody>
      </p:sp>
      <p:graphicFrame>
        <p:nvGraphicFramePr>
          <p:cNvPr id="400" name="Google Shape;400;p23"/>
          <p:cNvGraphicFramePr/>
          <p:nvPr/>
        </p:nvGraphicFramePr>
        <p:xfrm>
          <a:off x="1524000" y="1809861"/>
          <a:ext cx="3000000" cy="3000000"/>
        </p:xfrm>
        <a:graphic>
          <a:graphicData uri="http://schemas.openxmlformats.org/drawingml/2006/table">
            <a:tbl>
              <a:tblPr bandRow="1" firstRow="1">
                <a:noFill/>
                <a:tableStyleId>{5F1CE233-1834-4EB5-A5F6-42CCFEFA2333}</a:tableStyleId>
              </a:tblPr>
              <a:tblGrid>
                <a:gridCol w="3823675"/>
                <a:gridCol w="1520175"/>
              </a:tblGrid>
              <a:tr h="370850">
                <a:tc>
                  <a:txBody>
                    <a:bodyPr/>
                    <a:lstStyle/>
                    <a:p>
                      <a:pPr indent="0" lvl="0" marL="0" marR="0" rtl="0" algn="l">
                        <a:lnSpc>
                          <a:spcPct val="100000"/>
                        </a:lnSpc>
                        <a:spcBef>
                          <a:spcPts val="0"/>
                        </a:spcBef>
                        <a:spcAft>
                          <a:spcPts val="0"/>
                        </a:spcAft>
                        <a:buClr>
                          <a:srgbClr val="000000"/>
                        </a:buClr>
                        <a:buSzPts val="1350"/>
                        <a:buFont typeface="Arial"/>
                        <a:buNone/>
                      </a:pPr>
                      <a:r>
                        <a:rPr b="1" lang="it" sz="1350" u="none" cap="none" strike="noStrike"/>
                        <a:t>Model</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350"/>
                        <a:buFont typeface="Arial"/>
                        <a:buNone/>
                      </a:pPr>
                      <a:r>
                        <a:rPr b="1" lang="it" sz="1350" u="none" cap="none" strike="noStrike"/>
                        <a:t>RMSE</a:t>
                      </a:r>
                      <a:endParaRPr sz="1400" u="none" cap="none" strike="noStrike"/>
                    </a:p>
                  </a:txBody>
                  <a:tcPr marT="45725" marB="45725" marR="91450" marL="91450"/>
                </a:tc>
              </a:tr>
              <a:tr h="564450">
                <a:tc>
                  <a:txBody>
                    <a:bodyPr/>
                    <a:lstStyle/>
                    <a:p>
                      <a:pPr indent="0" lvl="0" marL="0" marR="0" rtl="0" algn="l">
                        <a:lnSpc>
                          <a:spcPct val="115000"/>
                        </a:lnSpc>
                        <a:spcBef>
                          <a:spcPts val="0"/>
                        </a:spcBef>
                        <a:spcAft>
                          <a:spcPts val="0"/>
                        </a:spcAft>
                        <a:buClr>
                          <a:schemeClr val="dk1"/>
                        </a:buClr>
                        <a:buSzPts val="1100"/>
                        <a:buFont typeface="Arial"/>
                        <a:buNone/>
                      </a:pPr>
                      <a:r>
                        <a:rPr lang="it" sz="1000" u="none" cap="none" strike="noStrike">
                          <a:solidFill>
                            <a:schemeClr val="dk1"/>
                          </a:solidFill>
                        </a:rPr>
                        <a:t>model trained with </a:t>
                      </a:r>
                      <a:r>
                        <a:rPr b="1" lang="it" sz="1000" u="none" cap="none" strike="noStrike">
                          <a:solidFill>
                            <a:schemeClr val="dk1"/>
                          </a:solidFill>
                        </a:rPr>
                        <a:t>all the covariants</a:t>
                      </a:r>
                      <a:r>
                        <a:rPr lang="it" sz="1000" u="none" cap="none" strike="noStrike">
                          <a:solidFill>
                            <a:schemeClr val="dk1"/>
                          </a:solidFill>
                        </a:rPr>
                        <a:t>; </a:t>
                      </a:r>
                      <a:endParaRPr sz="1000" u="none" cap="none" strike="noStrike">
                        <a:solidFill>
                          <a:schemeClr val="dk1"/>
                        </a:solidFill>
                      </a:endParaRPr>
                    </a:p>
                    <a:p>
                      <a:pPr indent="0" lvl="0" marL="0" marR="0" rtl="0" algn="l">
                        <a:lnSpc>
                          <a:spcPct val="115000"/>
                        </a:lnSpc>
                        <a:spcBef>
                          <a:spcPts val="0"/>
                        </a:spcBef>
                        <a:spcAft>
                          <a:spcPts val="0"/>
                        </a:spcAft>
                        <a:buClr>
                          <a:schemeClr val="dk1"/>
                        </a:buClr>
                        <a:buSzPts val="1100"/>
                        <a:buFont typeface="Arial"/>
                        <a:buNone/>
                      </a:pPr>
                      <a:r>
                        <a:rPr b="1" lang="it" sz="1000" u="none" cap="none" strike="noStrike">
                          <a:solidFill>
                            <a:schemeClr val="dk1"/>
                          </a:solidFill>
                        </a:rPr>
                        <a:t>number of trees </a:t>
                      </a:r>
                      <a:r>
                        <a:rPr lang="it" sz="1000" u="none" cap="none" strike="noStrike">
                          <a:solidFill>
                            <a:schemeClr val="dk1"/>
                          </a:solidFill>
                        </a:rPr>
                        <a:t>equals to 150;</a:t>
                      </a:r>
                      <a:endParaRPr sz="1000" u="none" cap="none" strike="noStrike">
                        <a:solidFill>
                          <a:schemeClr val="dk1"/>
                        </a:solidFill>
                      </a:endParaRPr>
                    </a:p>
                    <a:p>
                      <a:pPr indent="0" lvl="0" marL="0" marR="0" rtl="0" algn="l">
                        <a:lnSpc>
                          <a:spcPct val="115000"/>
                        </a:lnSpc>
                        <a:spcBef>
                          <a:spcPts val="0"/>
                        </a:spcBef>
                        <a:spcAft>
                          <a:spcPts val="0"/>
                        </a:spcAft>
                        <a:buClr>
                          <a:srgbClr val="000000"/>
                        </a:buClr>
                        <a:buSzPts val="1100"/>
                        <a:buFont typeface="Arial"/>
                        <a:buNone/>
                      </a:pPr>
                      <a:r>
                        <a:rPr b="1" lang="it" sz="1000" u="none" cap="none" strike="noStrike">
                          <a:solidFill>
                            <a:schemeClr val="dk1"/>
                          </a:solidFill>
                        </a:rPr>
                        <a:t>mtry </a:t>
                      </a:r>
                      <a:r>
                        <a:rPr lang="it" sz="1000" u="none" cap="none" strike="noStrike">
                          <a:solidFill>
                            <a:schemeClr val="dk1"/>
                          </a:solidFill>
                        </a:rPr>
                        <a:t>equals to root square of the number of covariants.</a:t>
                      </a:r>
                      <a:endParaRPr sz="135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000"/>
                        <a:buFont typeface="Arial"/>
                        <a:buNone/>
                      </a:pPr>
                      <a:r>
                        <a:rPr lang="it" sz="1000" u="none" cap="none" strike="noStrike"/>
                        <a:t>19.58</a:t>
                      </a:r>
                      <a:endParaRPr sz="1400" u="none" cap="none" strike="noStrike"/>
                    </a:p>
                  </a:txBody>
                  <a:tcPr marT="45725" marB="45725" marR="91450" marL="91450"/>
                </a:tc>
              </a:tr>
            </a:tbl>
          </a:graphicData>
        </a:graphic>
      </p:graphicFrame>
      <p:pic>
        <p:nvPicPr>
          <p:cNvPr id="401" name="Google Shape;401;p23"/>
          <p:cNvPicPr preferRelativeResize="0"/>
          <p:nvPr/>
        </p:nvPicPr>
        <p:blipFill rotWithShape="1">
          <a:blip r:embed="rId3">
            <a:alphaModFix/>
          </a:blip>
          <a:srcRect b="0" l="0" r="0" t="0"/>
          <a:stretch/>
        </p:blipFill>
        <p:spPr>
          <a:xfrm>
            <a:off x="3025556" y="2981524"/>
            <a:ext cx="3092889" cy="17913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t>Considerations</a:t>
            </a:r>
            <a:endParaRPr b="1">
              <a:latin typeface="Calibri"/>
              <a:ea typeface="Calibri"/>
              <a:cs typeface="Calibri"/>
              <a:sym typeface="Calibri"/>
            </a:endParaRPr>
          </a:p>
        </p:txBody>
      </p:sp>
      <p:sp>
        <p:nvSpPr>
          <p:cNvPr id="407" name="Google Shape;407;p24"/>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fontScale="92500" lnSpcReduction="20000"/>
          </a:bodyPr>
          <a:lstStyle/>
          <a:p>
            <a:pPr indent="-322580" lvl="0" marL="457200" rtl="0" algn="just">
              <a:lnSpc>
                <a:spcPct val="105000"/>
              </a:lnSpc>
              <a:spcBef>
                <a:spcPts val="0"/>
              </a:spcBef>
              <a:spcAft>
                <a:spcPts val="0"/>
              </a:spcAft>
              <a:buClr>
                <a:schemeClr val="dk1"/>
              </a:buClr>
              <a:buSzPct val="100000"/>
              <a:buChar char="●"/>
            </a:pPr>
            <a:r>
              <a:rPr lang="it" sz="1600">
                <a:solidFill>
                  <a:schemeClr val="dk1"/>
                </a:solidFill>
                <a:latin typeface="Calibri"/>
                <a:ea typeface="Calibri"/>
                <a:cs typeface="Calibri"/>
                <a:sym typeface="Calibri"/>
              </a:rPr>
              <a:t>The single tree seems to be the best model in the prediction phase since it is generalizing </a:t>
            </a:r>
            <a:r>
              <a:rPr lang="it" sz="1600"/>
              <a:t>appropriately</a:t>
            </a:r>
            <a:r>
              <a:rPr lang="it" sz="1600">
                <a:solidFill>
                  <a:schemeClr val="dk1"/>
                </a:solidFill>
                <a:latin typeface="Calibri"/>
                <a:ea typeface="Calibri"/>
                <a:cs typeface="Calibri"/>
                <a:sym typeface="Calibri"/>
              </a:rPr>
              <a:t> the data. The problem is that since it is a simple tree it shows a trend composed by long </a:t>
            </a:r>
            <a:r>
              <a:rPr lang="it" sz="1600"/>
              <a:t>steps</a:t>
            </a:r>
            <a:r>
              <a:rPr lang="it" sz="1600">
                <a:solidFill>
                  <a:schemeClr val="dk1"/>
                </a:solidFill>
                <a:latin typeface="Calibri"/>
                <a:ea typeface="Calibri"/>
                <a:cs typeface="Calibri"/>
                <a:sym typeface="Calibri"/>
              </a:rPr>
              <a:t>.</a:t>
            </a:r>
            <a:endParaRPr/>
          </a:p>
          <a:p>
            <a:pPr indent="-322580" lvl="0" marL="457200" rtl="0" algn="just">
              <a:lnSpc>
                <a:spcPct val="105000"/>
              </a:lnSpc>
              <a:spcBef>
                <a:spcPts val="600"/>
              </a:spcBef>
              <a:spcAft>
                <a:spcPts val="0"/>
              </a:spcAft>
              <a:buClr>
                <a:schemeClr val="dk1"/>
              </a:buClr>
              <a:buSzPct val="100000"/>
              <a:buChar char="●"/>
            </a:pPr>
            <a:r>
              <a:rPr lang="it" sz="1600">
                <a:solidFill>
                  <a:schemeClr val="dk1"/>
                </a:solidFill>
                <a:latin typeface="Calibri"/>
                <a:ea typeface="Calibri"/>
                <a:cs typeface="Calibri"/>
                <a:sym typeface="Calibri"/>
              </a:rPr>
              <a:t>The bagging ensemble method with </a:t>
            </a:r>
            <a:r>
              <a:rPr lang="it" sz="1600"/>
              <a:t>these</a:t>
            </a:r>
            <a:r>
              <a:rPr lang="it" sz="1600">
                <a:solidFill>
                  <a:schemeClr val="dk1"/>
                </a:solidFill>
                <a:latin typeface="Calibri"/>
                <a:ea typeface="Calibri"/>
                <a:cs typeface="Calibri"/>
                <a:sym typeface="Calibri"/>
              </a:rPr>
              <a:t> data is useless, since growing the tree is not affecting the error. This problem is may</a:t>
            </a:r>
            <a:r>
              <a:rPr lang="it" sz="1600"/>
              <a:t>be present </a:t>
            </a:r>
            <a:r>
              <a:rPr lang="it" sz="1600">
                <a:solidFill>
                  <a:schemeClr val="dk1"/>
                </a:solidFill>
                <a:latin typeface="Calibri"/>
                <a:ea typeface="Calibri"/>
                <a:cs typeface="Calibri"/>
                <a:sym typeface="Calibri"/>
              </a:rPr>
              <a:t>because we have a dataset with not enough data.</a:t>
            </a:r>
            <a:endParaRPr/>
          </a:p>
          <a:p>
            <a:pPr indent="-322580" lvl="0" marL="457200" rtl="0" algn="just">
              <a:lnSpc>
                <a:spcPct val="105000"/>
              </a:lnSpc>
              <a:spcBef>
                <a:spcPts val="600"/>
              </a:spcBef>
              <a:spcAft>
                <a:spcPts val="0"/>
              </a:spcAft>
              <a:buClr>
                <a:schemeClr val="dk1"/>
              </a:buClr>
              <a:buSzPct val="100000"/>
              <a:buChar char="●"/>
            </a:pPr>
            <a:r>
              <a:rPr lang="it" sz="1600">
                <a:solidFill>
                  <a:schemeClr val="dk1"/>
                </a:solidFill>
                <a:latin typeface="Calibri"/>
                <a:ea typeface="Calibri"/>
                <a:cs typeface="Calibri"/>
                <a:sym typeface="Calibri"/>
              </a:rPr>
              <a:t>The random forest approach shows a good trend increasing the number of trees since the OOB is decreasing, but in the prediction phase </a:t>
            </a:r>
            <a:r>
              <a:rPr lang="it" sz="1600"/>
              <a:t>it</a:t>
            </a:r>
            <a:r>
              <a:rPr lang="it" sz="1600">
                <a:solidFill>
                  <a:schemeClr val="dk1"/>
                </a:solidFill>
                <a:latin typeface="Calibri"/>
                <a:ea typeface="Calibri"/>
                <a:cs typeface="Calibri"/>
                <a:sym typeface="Calibri"/>
              </a:rPr>
              <a:t> was not accurate. </a:t>
            </a:r>
            <a:r>
              <a:rPr lang="it" sz="1600"/>
              <a:t>It seems</a:t>
            </a:r>
            <a:r>
              <a:rPr lang="it" sz="1600">
                <a:solidFill>
                  <a:schemeClr val="dk1"/>
                </a:solidFill>
                <a:latin typeface="Calibri"/>
                <a:ea typeface="Calibri"/>
                <a:cs typeface="Calibri"/>
                <a:sym typeface="Calibri"/>
              </a:rPr>
              <a:t> that random forest is poor </a:t>
            </a:r>
            <a:r>
              <a:rPr lang="it" sz="1600"/>
              <a:t>at working on</a:t>
            </a:r>
            <a:r>
              <a:rPr lang="it" sz="1600">
                <a:solidFill>
                  <a:schemeClr val="dk1"/>
                </a:solidFill>
                <a:latin typeface="Calibri"/>
                <a:ea typeface="Calibri"/>
                <a:cs typeface="Calibri"/>
                <a:sym typeface="Calibri"/>
              </a:rPr>
              <a:t> these </a:t>
            </a:r>
            <a:r>
              <a:rPr lang="it" sz="1600"/>
              <a:t>data</a:t>
            </a:r>
            <a:r>
              <a:rPr lang="it" sz="1600">
                <a:solidFill>
                  <a:schemeClr val="dk1"/>
                </a:solidFill>
                <a:latin typeface="Calibri"/>
                <a:ea typeface="Calibri"/>
                <a:cs typeface="Calibri"/>
                <a:sym typeface="Calibri"/>
              </a:rPr>
              <a:t>. </a:t>
            </a:r>
            <a:endParaRPr/>
          </a:p>
          <a:p>
            <a:pPr indent="-228600" lvl="0" marL="457200" rtl="0" algn="just">
              <a:lnSpc>
                <a:spcPct val="105000"/>
              </a:lnSpc>
              <a:spcBef>
                <a:spcPts val="600"/>
              </a:spcBef>
              <a:spcAft>
                <a:spcPts val="0"/>
              </a:spcAft>
              <a:buClr>
                <a:schemeClr val="dk1"/>
              </a:buClr>
              <a:buSzPct val="1000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ct val="1000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ct val="100000"/>
              <a:buNone/>
            </a:pPr>
            <a:r>
              <a:t/>
            </a:r>
            <a:endParaRPr sz="1600">
              <a:latin typeface="Calibri"/>
              <a:ea typeface="Calibri"/>
              <a:cs typeface="Calibri"/>
              <a:sym typeface="Calibri"/>
            </a:endParaRPr>
          </a:p>
          <a:p>
            <a:pPr indent="-228600" lvl="0" marL="457200" rtl="0" algn="just">
              <a:lnSpc>
                <a:spcPct val="105000"/>
              </a:lnSpc>
              <a:spcBef>
                <a:spcPts val="600"/>
              </a:spcBef>
              <a:spcAft>
                <a:spcPts val="0"/>
              </a:spcAft>
              <a:buClr>
                <a:schemeClr val="dk1"/>
              </a:buClr>
              <a:buSzPct val="100000"/>
              <a:buNone/>
            </a:pPr>
            <a:r>
              <a:t/>
            </a:r>
            <a:endParaRPr sz="1600">
              <a:latin typeface="Calibri"/>
              <a:ea typeface="Calibri"/>
              <a:cs typeface="Calibri"/>
              <a:sym typeface="Calibri"/>
            </a:endParaRPr>
          </a:p>
          <a:p>
            <a:pPr indent="-228600" lvl="0" marL="457200" rtl="0" algn="just">
              <a:lnSpc>
                <a:spcPct val="105000"/>
              </a:lnSpc>
              <a:spcBef>
                <a:spcPts val="600"/>
              </a:spcBef>
              <a:spcAft>
                <a:spcPts val="600"/>
              </a:spcAft>
              <a:buClr>
                <a:schemeClr val="dk1"/>
              </a:buClr>
              <a:buSzPct val="100000"/>
              <a:buNone/>
            </a:pPr>
            <a:r>
              <a:t/>
            </a:r>
            <a:endParaRPr sz="1600">
              <a:latin typeface="Calibri"/>
              <a:ea typeface="Calibri"/>
              <a:cs typeface="Calibri"/>
              <a:sym typeface="Calibri"/>
            </a:endParaRPr>
          </a:p>
        </p:txBody>
      </p:sp>
      <p:pic>
        <p:nvPicPr>
          <p:cNvPr id="408" name="Google Shape;408;p24"/>
          <p:cNvPicPr preferRelativeResize="0"/>
          <p:nvPr/>
        </p:nvPicPr>
        <p:blipFill rotWithShape="1">
          <a:blip r:embed="rId3">
            <a:alphaModFix/>
          </a:blip>
          <a:srcRect b="0" l="0" r="0" t="0"/>
          <a:stretch/>
        </p:blipFill>
        <p:spPr>
          <a:xfrm>
            <a:off x="5633602" y="3091775"/>
            <a:ext cx="2931973" cy="1853575"/>
          </a:xfrm>
          <a:prstGeom prst="rect">
            <a:avLst/>
          </a:prstGeom>
          <a:noFill/>
          <a:ln>
            <a:noFill/>
          </a:ln>
        </p:spPr>
      </p:pic>
      <p:pic>
        <p:nvPicPr>
          <p:cNvPr id="409" name="Google Shape;409;p24"/>
          <p:cNvPicPr preferRelativeResize="0"/>
          <p:nvPr/>
        </p:nvPicPr>
        <p:blipFill rotWithShape="1">
          <a:blip r:embed="rId4">
            <a:alphaModFix/>
          </a:blip>
          <a:srcRect b="0" l="0" r="0" t="0"/>
          <a:stretch/>
        </p:blipFill>
        <p:spPr>
          <a:xfrm>
            <a:off x="1523977" y="3091775"/>
            <a:ext cx="3557701" cy="1853574"/>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AFA"/>
        </a:solidFill>
      </p:bgPr>
    </p:bg>
    <p:spTree>
      <p:nvGrpSpPr>
        <p:cNvPr id="413" name="Shape 413"/>
        <p:cNvGrpSpPr/>
        <p:nvPr/>
      </p:nvGrpSpPr>
      <p:grpSpPr>
        <a:xfrm>
          <a:off x="0" y="0"/>
          <a:ext cx="0" cy="0"/>
          <a:chOff x="0" y="0"/>
          <a:chExt cx="0" cy="0"/>
        </a:xfrm>
      </p:grpSpPr>
      <p:sp>
        <p:nvSpPr>
          <p:cNvPr id="414" name="Google Shape;414;g1105fd01689_0_0"/>
          <p:cNvSpPr txBox="1"/>
          <p:nvPr>
            <p:ph type="ctrTitle"/>
          </p:nvPr>
        </p:nvSpPr>
        <p:spPr>
          <a:xfrm>
            <a:off x="1143000" y="1676400"/>
            <a:ext cx="6858000" cy="17907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Clr>
                <a:schemeClr val="dk1"/>
              </a:buClr>
              <a:buSzPts val="5200"/>
              <a:buFont typeface="Calibri"/>
              <a:buNone/>
            </a:pPr>
            <a:r>
              <a:rPr b="1" lang="it"/>
              <a:t>Conclusion</a:t>
            </a:r>
            <a:br>
              <a:rPr b="1" lang="it">
                <a:latin typeface="Calibri"/>
                <a:ea typeface="Calibri"/>
                <a:cs typeface="Calibri"/>
                <a:sym typeface="Calibri"/>
              </a:rPr>
            </a:br>
            <a:endParaRPr b="1">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g1105fd01689_0_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0"/>
              <a:buFont typeface="Calibri"/>
              <a:buNone/>
            </a:pPr>
            <a:r>
              <a:rPr b="1" lang="it"/>
              <a:t>Root Mean Square Error</a:t>
            </a:r>
            <a:endParaRPr b="1">
              <a:latin typeface="Calibri"/>
              <a:ea typeface="Calibri"/>
              <a:cs typeface="Calibri"/>
              <a:sym typeface="Calibri"/>
            </a:endParaRPr>
          </a:p>
        </p:txBody>
      </p:sp>
      <p:graphicFrame>
        <p:nvGraphicFramePr>
          <p:cNvPr id="420" name="Google Shape;420;g1105fd01689_0_5"/>
          <p:cNvGraphicFramePr/>
          <p:nvPr/>
        </p:nvGraphicFramePr>
        <p:xfrm>
          <a:off x="596300" y="1086800"/>
          <a:ext cx="3000000" cy="3000000"/>
        </p:xfrm>
        <a:graphic>
          <a:graphicData uri="http://schemas.openxmlformats.org/drawingml/2006/table">
            <a:tbl>
              <a:tblPr>
                <a:noFill/>
                <a:tableStyleId>{5F1CE233-1834-4EB5-A5F6-42CCFEFA2333}</a:tableStyleId>
              </a:tblPr>
              <a:tblGrid>
                <a:gridCol w="2018300"/>
                <a:gridCol w="2018300"/>
              </a:tblGrid>
              <a:tr h="554475">
                <a:tc>
                  <a:txBody>
                    <a:bodyPr/>
                    <a:lstStyle/>
                    <a:p>
                      <a:pPr indent="0" lvl="0" marL="0" marR="0" rtl="0" algn="ctr">
                        <a:lnSpc>
                          <a:spcPct val="100000"/>
                        </a:lnSpc>
                        <a:spcBef>
                          <a:spcPts val="0"/>
                        </a:spcBef>
                        <a:spcAft>
                          <a:spcPts val="0"/>
                        </a:spcAft>
                        <a:buClr>
                          <a:srgbClr val="000000"/>
                        </a:buClr>
                        <a:buSzPts val="2200"/>
                        <a:buFont typeface="Arial"/>
                        <a:buNone/>
                      </a:pPr>
                      <a:r>
                        <a:rPr b="1" lang="it" sz="2200" u="none" cap="none" strike="noStrike"/>
                        <a:t>Approach</a:t>
                      </a:r>
                      <a:endParaRPr b="1" sz="2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2200"/>
                        <a:buFont typeface="Arial"/>
                        <a:buNone/>
                      </a:pPr>
                      <a:r>
                        <a:rPr b="1" lang="it" sz="2200" u="none" cap="none" strike="noStrike"/>
                        <a:t>RMSE</a:t>
                      </a:r>
                      <a:endParaRPr b="1" sz="2200" u="none" cap="none" strike="noStrike"/>
                    </a:p>
                  </a:txBody>
                  <a:tcPr marT="91425" marB="91425" marR="91425" marL="91425"/>
                </a:tc>
              </a:tr>
              <a:tr h="554475">
                <a:tc>
                  <a:txBody>
                    <a:bodyPr/>
                    <a:lstStyle/>
                    <a:p>
                      <a:pPr indent="0" lvl="0" marL="0" marR="0" rtl="0" algn="ctr">
                        <a:lnSpc>
                          <a:spcPct val="100000"/>
                        </a:lnSpc>
                        <a:spcBef>
                          <a:spcPts val="0"/>
                        </a:spcBef>
                        <a:spcAft>
                          <a:spcPts val="0"/>
                        </a:spcAft>
                        <a:buClr>
                          <a:srgbClr val="000000"/>
                        </a:buClr>
                        <a:buSzPts val="1400"/>
                        <a:buFont typeface="Arial"/>
                        <a:buNone/>
                      </a:pPr>
                      <a:r>
                        <a:rPr lang="it" sz="1400" u="none" cap="none" strike="noStrike"/>
                        <a:t>LM</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it" sz="1400" u="none" cap="none" strike="noStrike"/>
                        <a:t>19.22978</a:t>
                      </a:r>
                      <a:endParaRPr sz="1400" u="none" cap="none" strike="noStrike"/>
                    </a:p>
                  </a:txBody>
                  <a:tcPr marT="91425" marB="91425" marR="91425" marL="91425"/>
                </a:tc>
              </a:tr>
              <a:tr h="554475">
                <a:tc>
                  <a:txBody>
                    <a:bodyPr/>
                    <a:lstStyle/>
                    <a:p>
                      <a:pPr indent="0" lvl="0" marL="0" marR="0" rtl="0" algn="ctr">
                        <a:lnSpc>
                          <a:spcPct val="100000"/>
                        </a:lnSpc>
                        <a:spcBef>
                          <a:spcPts val="0"/>
                        </a:spcBef>
                        <a:spcAft>
                          <a:spcPts val="0"/>
                        </a:spcAft>
                        <a:buClr>
                          <a:srgbClr val="000000"/>
                        </a:buClr>
                        <a:buSzPts val="1400"/>
                        <a:buFont typeface="Arial"/>
                        <a:buNone/>
                      </a:pPr>
                      <a:r>
                        <a:rPr lang="it" sz="1400" u="none" cap="none" strike="noStrike"/>
                        <a:t>GLM</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it" sz="1400" u="none" cap="none" strike="noStrike"/>
                        <a:t>12.63281</a:t>
                      </a:r>
                      <a:endParaRPr sz="1400" u="none" cap="none" strike="noStrike"/>
                    </a:p>
                  </a:txBody>
                  <a:tcPr marT="91425" marB="91425" marR="91425" marL="91425"/>
                </a:tc>
              </a:tr>
              <a:tr h="597125">
                <a:tc>
                  <a:txBody>
                    <a:bodyPr/>
                    <a:lstStyle/>
                    <a:p>
                      <a:pPr indent="0" lvl="0" marL="0" marR="0" rtl="0" algn="ctr">
                        <a:lnSpc>
                          <a:spcPct val="100000"/>
                        </a:lnSpc>
                        <a:spcBef>
                          <a:spcPts val="0"/>
                        </a:spcBef>
                        <a:spcAft>
                          <a:spcPts val="0"/>
                        </a:spcAft>
                        <a:buClr>
                          <a:srgbClr val="000000"/>
                        </a:buClr>
                        <a:buSzPts val="1400"/>
                        <a:buFont typeface="Arial"/>
                        <a:buNone/>
                      </a:pPr>
                      <a:r>
                        <a:rPr b="1" lang="it" sz="1400" u="none" cap="none" strike="noStrike"/>
                        <a:t>GAM</a:t>
                      </a:r>
                      <a:endParaRPr b="1" sz="1400" u="none" cap="none" strike="noStrike"/>
                    </a:p>
                  </a:txBody>
                  <a:tcPr marT="91425" marB="91425" marR="91425" marL="91425"/>
                </a:tc>
                <a:tc>
                  <a:txBody>
                    <a:bodyPr/>
                    <a:lstStyle/>
                    <a:p>
                      <a:pPr indent="0" lvl="0" marL="0" marR="0" rtl="0" algn="ctr">
                        <a:lnSpc>
                          <a:spcPct val="107000"/>
                        </a:lnSpc>
                        <a:spcBef>
                          <a:spcPts val="0"/>
                        </a:spcBef>
                        <a:spcAft>
                          <a:spcPts val="0"/>
                        </a:spcAft>
                        <a:buClr>
                          <a:srgbClr val="000000"/>
                        </a:buClr>
                        <a:buSzPts val="1600"/>
                        <a:buFont typeface="Arial"/>
                        <a:buNone/>
                      </a:pPr>
                      <a:r>
                        <a:rPr b="1" lang="it" sz="1600" u="none" cap="none" strike="noStrike"/>
                        <a:t>3.73646199</a:t>
                      </a:r>
                      <a:endParaRPr b="1" sz="1400" u="none" cap="none" strike="noStrike"/>
                    </a:p>
                  </a:txBody>
                  <a:tcPr marT="91425" marB="91425" marR="91425" marL="91425"/>
                </a:tc>
              </a:tr>
              <a:tr h="554475">
                <a:tc>
                  <a:txBody>
                    <a:bodyPr/>
                    <a:lstStyle/>
                    <a:p>
                      <a:pPr indent="0" lvl="0" marL="0" marR="0" rtl="0" algn="ctr">
                        <a:lnSpc>
                          <a:spcPct val="100000"/>
                        </a:lnSpc>
                        <a:spcBef>
                          <a:spcPts val="0"/>
                        </a:spcBef>
                        <a:spcAft>
                          <a:spcPts val="0"/>
                        </a:spcAft>
                        <a:buClr>
                          <a:srgbClr val="000000"/>
                        </a:buClr>
                        <a:buSzPts val="1400"/>
                        <a:buFont typeface="Arial"/>
                        <a:buNone/>
                      </a:pPr>
                      <a:r>
                        <a:rPr lang="it" sz="1400" u="none" cap="none" strike="noStrike"/>
                        <a:t>Tree</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it" sz="1400" u="none" cap="none" strike="noStrike"/>
                        <a:t>10.41</a:t>
                      </a:r>
                      <a:endParaRPr sz="1400" u="none" cap="none" strike="noStrike"/>
                    </a:p>
                  </a:txBody>
                  <a:tcPr marT="91425" marB="91425" marR="91425" marL="91425"/>
                </a:tc>
              </a:tr>
              <a:tr h="554475">
                <a:tc>
                  <a:txBody>
                    <a:bodyPr/>
                    <a:lstStyle/>
                    <a:p>
                      <a:pPr indent="0" lvl="0" marL="0" marR="0" rtl="0" algn="ctr">
                        <a:lnSpc>
                          <a:spcPct val="100000"/>
                        </a:lnSpc>
                        <a:spcBef>
                          <a:spcPts val="0"/>
                        </a:spcBef>
                        <a:spcAft>
                          <a:spcPts val="0"/>
                        </a:spcAft>
                        <a:buClr>
                          <a:srgbClr val="000000"/>
                        </a:buClr>
                        <a:buSzPts val="1400"/>
                        <a:buFont typeface="Arial"/>
                        <a:buNone/>
                      </a:pPr>
                      <a:r>
                        <a:rPr lang="it" sz="1400" u="none" cap="none" strike="noStrike"/>
                        <a:t>RF</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it" sz="1400" u="none" cap="none" strike="noStrike"/>
                        <a:t>19.58</a:t>
                      </a:r>
                      <a:endParaRPr sz="1400" u="none" cap="none" strike="noStrike"/>
                    </a:p>
                  </a:txBody>
                  <a:tcPr marT="91425" marB="91425" marR="91425" marL="91425"/>
                </a:tc>
              </a:tr>
            </a:tbl>
          </a:graphicData>
        </a:graphic>
      </p:graphicFrame>
      <p:sp>
        <p:nvSpPr>
          <p:cNvPr id="421" name="Google Shape;421;g1105fd01689_0_5"/>
          <p:cNvSpPr txBox="1"/>
          <p:nvPr/>
        </p:nvSpPr>
        <p:spPr>
          <a:xfrm>
            <a:off x="5050949" y="2134625"/>
            <a:ext cx="3494909" cy="104641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000000"/>
                </a:solidFill>
                <a:latin typeface="Calibri"/>
                <a:ea typeface="Calibri"/>
                <a:cs typeface="Calibri"/>
                <a:sym typeface="Calibri"/>
              </a:rPr>
              <a:t>From the following table, we can conclude that the </a:t>
            </a:r>
            <a:r>
              <a:rPr b="1" i="0" lang="it" sz="1400" u="none" cap="none" strike="noStrike">
                <a:solidFill>
                  <a:srgbClr val="000000"/>
                </a:solidFill>
                <a:latin typeface="Calibri"/>
                <a:ea typeface="Calibri"/>
                <a:cs typeface="Calibri"/>
                <a:sym typeface="Calibri"/>
              </a:rPr>
              <a:t>GAMs</a:t>
            </a:r>
            <a:r>
              <a:rPr b="0" i="0" lang="it" sz="1400" u="none" cap="none" strike="noStrike">
                <a:solidFill>
                  <a:srgbClr val="000000"/>
                </a:solidFill>
                <a:latin typeface="Calibri"/>
                <a:ea typeface="Calibri"/>
                <a:cs typeface="Calibri"/>
                <a:sym typeface="Calibri"/>
              </a:rPr>
              <a:t> model has the </a:t>
            </a:r>
            <a:r>
              <a:rPr b="1" i="0" lang="it" sz="1400" u="none" cap="none" strike="noStrike">
                <a:solidFill>
                  <a:srgbClr val="000000"/>
                </a:solidFill>
                <a:latin typeface="Calibri"/>
                <a:ea typeface="Calibri"/>
                <a:cs typeface="Calibri"/>
                <a:sym typeface="Calibri"/>
              </a:rPr>
              <a:t>lowest RMSE</a:t>
            </a:r>
            <a:r>
              <a:rPr b="0" i="0" lang="it" sz="14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1105cb3a550_0_70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Correlation table</a:t>
            </a:r>
            <a:endParaRPr b="1">
              <a:latin typeface="Calibri"/>
              <a:ea typeface="Calibri"/>
              <a:cs typeface="Calibri"/>
              <a:sym typeface="Calibri"/>
            </a:endParaRPr>
          </a:p>
        </p:txBody>
      </p:sp>
      <p:graphicFrame>
        <p:nvGraphicFramePr>
          <p:cNvPr id="114" name="Google Shape;114;g1105cb3a550_0_704"/>
          <p:cNvGraphicFramePr/>
          <p:nvPr/>
        </p:nvGraphicFramePr>
        <p:xfrm>
          <a:off x="1983062" y="1302927"/>
          <a:ext cx="3000000" cy="3000000"/>
        </p:xfrm>
        <a:graphic>
          <a:graphicData uri="http://schemas.openxmlformats.org/drawingml/2006/table">
            <a:tbl>
              <a:tblPr bandRow="1" firstRow="1">
                <a:noFill/>
                <a:tableStyleId>{5F1CE233-1834-4EB5-A5F6-42CCFEFA2333}</a:tableStyleId>
              </a:tblPr>
              <a:tblGrid>
                <a:gridCol w="2588950"/>
                <a:gridCol w="1338600"/>
                <a:gridCol w="1250325"/>
              </a:tblGrid>
              <a:tr h="226000">
                <a:tc>
                  <a:txBody>
                    <a:bodyPr/>
                    <a:lstStyle/>
                    <a:p>
                      <a:pPr indent="0" lvl="0" marL="0" marR="0" rtl="0" algn="ctr">
                        <a:lnSpc>
                          <a:spcPct val="100000"/>
                        </a:lnSpc>
                        <a:spcBef>
                          <a:spcPts val="0"/>
                        </a:spcBef>
                        <a:spcAft>
                          <a:spcPts val="0"/>
                        </a:spcAft>
                        <a:buClr>
                          <a:srgbClr val="000000"/>
                        </a:buClr>
                        <a:buSzPts val="1350"/>
                        <a:buFont typeface="Arial"/>
                        <a:buNone/>
                      </a:pPr>
                      <a:r>
                        <a:rPr b="1" lang="it" sz="1350" u="none" cap="none" strike="noStrike"/>
                        <a:t>Variables</a:t>
                      </a:r>
                      <a:endParaRPr sz="1400" u="none" cap="none" strike="noStrike"/>
                    </a:p>
                  </a:txBody>
                  <a:tcPr marT="45725" marB="45725" marR="91450" marL="91450"/>
                </a:tc>
                <a:tc>
                  <a:txBody>
                    <a:bodyPr/>
                    <a:lstStyle/>
                    <a:p>
                      <a:pPr indent="0" lvl="0" marL="0" marR="0" rtl="0" algn="ctr">
                        <a:lnSpc>
                          <a:spcPct val="100000"/>
                        </a:lnSpc>
                        <a:spcBef>
                          <a:spcPts val="0"/>
                        </a:spcBef>
                        <a:spcAft>
                          <a:spcPts val="0"/>
                        </a:spcAft>
                        <a:buClr>
                          <a:srgbClr val="000000"/>
                        </a:buClr>
                        <a:buSzPts val="1350"/>
                        <a:buFont typeface="Arial"/>
                        <a:buNone/>
                      </a:pPr>
                      <a:r>
                        <a:rPr b="1" lang="it" sz="1350" u="none" cap="none" strike="noStrike"/>
                        <a:t>r</a:t>
                      </a:r>
                      <a:endParaRPr sz="1400" u="none" cap="none" strike="noStrike"/>
                    </a:p>
                  </a:txBody>
                  <a:tcPr marT="45725" marB="45725" marR="91450" marL="91450"/>
                </a:tc>
                <a:tc>
                  <a:txBody>
                    <a:bodyPr/>
                    <a:lstStyle/>
                    <a:p>
                      <a:pPr indent="0" lvl="0" marL="0" marR="0" rtl="0" algn="ctr">
                        <a:lnSpc>
                          <a:spcPct val="100000"/>
                        </a:lnSpc>
                        <a:spcBef>
                          <a:spcPts val="0"/>
                        </a:spcBef>
                        <a:spcAft>
                          <a:spcPts val="0"/>
                        </a:spcAft>
                        <a:buClr>
                          <a:srgbClr val="000000"/>
                        </a:buClr>
                        <a:buSzPts val="1350"/>
                        <a:buFont typeface="Arial"/>
                        <a:buNone/>
                      </a:pPr>
                      <a:r>
                        <a:rPr b="1" lang="it" sz="1350" u="none" cap="none" strike="noStrike"/>
                        <a:t>r</a:t>
                      </a:r>
                      <a:r>
                        <a:rPr b="1" baseline="30000" lang="it" sz="1350" u="none" cap="none" strike="noStrike"/>
                        <a:t>2</a:t>
                      </a:r>
                      <a:endParaRPr b="1" sz="1350" u="none" cap="none" strike="noStrike"/>
                    </a:p>
                  </a:txBody>
                  <a:tcPr marT="45725" marB="45725" marR="91450" marL="91450"/>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Total patients hospitalized</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lang="it" sz="1000" u="none" cap="none" strike="noStrike">
                          <a:latin typeface="Calibri"/>
                          <a:ea typeface="Calibri"/>
                          <a:cs typeface="Calibri"/>
                          <a:sym typeface="Calibri"/>
                        </a:rPr>
                        <a:t>0.97</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0.942</a:t>
                      </a:r>
                      <a:endParaRPr sz="1000" u="none" cap="none" strike="noStrike">
                        <a:latin typeface="Calibri"/>
                        <a:ea typeface="Calibri"/>
                        <a:cs typeface="Calibri"/>
                        <a:sym typeface="Calibri"/>
                      </a:endParaRPr>
                    </a:p>
                  </a:txBody>
                  <a:tcPr marT="28575" marB="28575" marR="28575" marL="28575" anchor="ctr"/>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Patients hospitalized</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lang="it" sz="1000" u="none" cap="none" strike="noStrike">
                          <a:latin typeface="Calibri"/>
                          <a:ea typeface="Calibri"/>
                          <a:cs typeface="Calibri"/>
                          <a:sym typeface="Calibri"/>
                        </a:rPr>
                        <a:t>0.965</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0.932</a:t>
                      </a:r>
                      <a:endParaRPr sz="1000" u="none" cap="none" strike="noStrike">
                        <a:latin typeface="Calibri"/>
                        <a:ea typeface="Calibri"/>
                        <a:cs typeface="Calibri"/>
                        <a:sym typeface="Calibri"/>
                      </a:endParaRPr>
                    </a:p>
                  </a:txBody>
                  <a:tcPr marT="28575" marB="28575" marR="28575" marL="28575" anchor="ctr"/>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Positive</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0.953</a:t>
                      </a:r>
                      <a:endParaRPr b="0" sz="1000" u="none" cap="none" strike="noStrike">
                        <a:latin typeface="Calibri"/>
                        <a:ea typeface="Calibri"/>
                        <a:cs typeface="Calibri"/>
                        <a:sym typeface="Calibri"/>
                      </a:endParaRPr>
                    </a:p>
                  </a:txBody>
                  <a:tcPr marT="28575" marB="28575" marR="28575" marL="28575"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0.909</a:t>
                      </a:r>
                      <a:endParaRPr sz="1000" u="none" cap="none" strike="noStrike">
                        <a:latin typeface="Calibri"/>
                        <a:ea typeface="Calibri"/>
                        <a:cs typeface="Calibri"/>
                        <a:sym typeface="Calibri"/>
                      </a:endParaRPr>
                    </a:p>
                  </a:txBody>
                  <a:tcPr marT="28575" marB="28575" marR="28575" marL="28575" anchor="ctr"/>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Home confinement</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0.952</a:t>
                      </a:r>
                      <a:endParaRPr b="0" sz="1000" u="none" cap="none" strike="noStrike">
                        <a:latin typeface="Calibri"/>
                        <a:ea typeface="Calibri"/>
                        <a:cs typeface="Calibri"/>
                        <a:sym typeface="Calibri"/>
                      </a:endParaRPr>
                    </a:p>
                  </a:txBody>
                  <a:tcPr marT="28575" marB="28575" marR="28575" marL="28575"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0.906</a:t>
                      </a:r>
                      <a:endParaRPr sz="1000" u="none" cap="none" strike="noStrike">
                        <a:latin typeface="Calibri"/>
                        <a:ea typeface="Calibri"/>
                        <a:cs typeface="Calibri"/>
                        <a:sym typeface="Calibri"/>
                      </a:endParaRPr>
                    </a:p>
                  </a:txBody>
                  <a:tcPr marT="28575" marB="28575" marR="28575" marL="28575" anchor="ctr"/>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Total people tested</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0.818</a:t>
                      </a:r>
                      <a:endParaRPr b="0" sz="1000" u="none" cap="none" strike="noStrike">
                        <a:latin typeface="Calibri"/>
                        <a:ea typeface="Calibri"/>
                        <a:cs typeface="Calibri"/>
                        <a:sym typeface="Calibri"/>
                      </a:endParaRPr>
                    </a:p>
                  </a:txBody>
                  <a:tcPr marT="28575" marB="28575" marR="28575" marL="28575"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0.670</a:t>
                      </a:r>
                      <a:endParaRPr sz="1000" u="none" cap="none" strike="noStrike">
                        <a:latin typeface="Calibri"/>
                        <a:ea typeface="Calibri"/>
                        <a:cs typeface="Calibri"/>
                        <a:sym typeface="Calibri"/>
                      </a:endParaRPr>
                    </a:p>
                  </a:txBody>
                  <a:tcPr marT="28575" marB="28575" marR="28575" marL="28575" anchor="ctr"/>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New positive</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0.772</a:t>
                      </a:r>
                      <a:endParaRPr b="0" sz="1000" u="none" cap="none" strike="noStrike">
                        <a:latin typeface="Calibri"/>
                        <a:ea typeface="Calibri"/>
                        <a:cs typeface="Calibri"/>
                        <a:sym typeface="Calibri"/>
                      </a:endParaRPr>
                    </a:p>
                  </a:txBody>
                  <a:tcPr marT="28575" marB="28575" marR="28575" marL="28575"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0.597</a:t>
                      </a:r>
                      <a:endParaRPr sz="1000" u="none" cap="none" strike="noStrike">
                        <a:latin typeface="Calibri"/>
                        <a:ea typeface="Calibri"/>
                        <a:cs typeface="Calibri"/>
                        <a:sym typeface="Calibri"/>
                      </a:endParaRPr>
                    </a:p>
                  </a:txBody>
                  <a:tcPr marT="28575" marB="28575" marR="28575" marL="28575" anchor="ctr"/>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Tests performed</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0.765</a:t>
                      </a:r>
                      <a:endParaRPr b="0" sz="1000" u="none" cap="none" strike="noStrike">
                        <a:latin typeface="Calibri"/>
                        <a:ea typeface="Calibri"/>
                        <a:cs typeface="Calibri"/>
                        <a:sym typeface="Calibri"/>
                      </a:endParaRPr>
                    </a:p>
                  </a:txBody>
                  <a:tcPr marT="28575" marB="28575" marR="28575" marL="28575"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0.585</a:t>
                      </a:r>
                      <a:endParaRPr sz="1000" u="none" cap="none" strike="noStrike">
                        <a:latin typeface="Calibri"/>
                        <a:ea typeface="Calibri"/>
                        <a:cs typeface="Calibri"/>
                        <a:sym typeface="Calibri"/>
                      </a:endParaRPr>
                    </a:p>
                  </a:txBody>
                  <a:tcPr marT="28575" marB="28575" marR="28575" marL="28575" anchor="ctr"/>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Total cases</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0.739</a:t>
                      </a:r>
                      <a:endParaRPr b="0" sz="1000" u="none" cap="none" strike="noStrike">
                        <a:latin typeface="Calibri"/>
                        <a:ea typeface="Calibri"/>
                        <a:cs typeface="Calibri"/>
                        <a:sym typeface="Calibri"/>
                      </a:endParaRPr>
                    </a:p>
                  </a:txBody>
                  <a:tcPr marT="28575" marB="28575" marR="28575" marL="28575"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0.547</a:t>
                      </a:r>
                      <a:endParaRPr sz="1000" u="none" cap="none" strike="noStrike">
                        <a:latin typeface="Calibri"/>
                        <a:ea typeface="Calibri"/>
                        <a:cs typeface="Calibri"/>
                        <a:sym typeface="Calibri"/>
                      </a:endParaRPr>
                    </a:p>
                  </a:txBody>
                  <a:tcPr marT="28575" marB="28575" marR="28575" marL="28575" anchor="ctr"/>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Death</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0.590</a:t>
                      </a:r>
                      <a:endParaRPr b="0" sz="1000" u="none" cap="none" strike="noStrike">
                        <a:latin typeface="Calibri"/>
                        <a:ea typeface="Calibri"/>
                        <a:cs typeface="Calibri"/>
                        <a:sym typeface="Calibri"/>
                      </a:endParaRPr>
                    </a:p>
                  </a:txBody>
                  <a:tcPr marT="28575" marB="28575" marR="28575" marL="28575"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0.348</a:t>
                      </a:r>
                      <a:endParaRPr sz="1000" u="none" cap="none" strike="noStrike">
                        <a:latin typeface="Calibri"/>
                        <a:ea typeface="Calibri"/>
                        <a:cs typeface="Calibri"/>
                        <a:sym typeface="Calibri"/>
                      </a:endParaRPr>
                    </a:p>
                  </a:txBody>
                  <a:tcPr marT="28575" marB="28575" marR="28575" marL="28575" anchor="ctr"/>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Recovered</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0.503</a:t>
                      </a:r>
                      <a:endParaRPr b="0" sz="1000" u="none" cap="none" strike="noStrike">
                        <a:latin typeface="Calibri"/>
                        <a:ea typeface="Calibri"/>
                        <a:cs typeface="Calibri"/>
                        <a:sym typeface="Calibri"/>
                      </a:endParaRPr>
                    </a:p>
                  </a:txBody>
                  <a:tcPr marT="28575" marB="28575" marR="28575" marL="28575"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0.253</a:t>
                      </a:r>
                      <a:endParaRPr sz="1000" u="none" cap="none" strike="noStrike">
                        <a:latin typeface="Calibri"/>
                        <a:ea typeface="Calibri"/>
                        <a:cs typeface="Calibri"/>
                        <a:sym typeface="Calibri"/>
                      </a:endParaRPr>
                    </a:p>
                  </a:txBody>
                  <a:tcPr marT="28575" marB="28575" marR="28575" marL="28575" anchor="ctr"/>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Color</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- 0.375</a:t>
                      </a:r>
                      <a:endParaRPr b="0" sz="1000" u="none" cap="none" strike="noStrike">
                        <a:latin typeface="Calibri"/>
                        <a:ea typeface="Calibri"/>
                        <a:cs typeface="Calibri"/>
                        <a:sym typeface="Calibri"/>
                      </a:endParaRPr>
                    </a:p>
                  </a:txBody>
                  <a:tcPr marT="28575" marB="28575" marR="28575" marL="28575"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0.141</a:t>
                      </a:r>
                      <a:endParaRPr sz="1000" u="none" cap="none" strike="noStrike">
                        <a:latin typeface="Calibri"/>
                        <a:ea typeface="Calibri"/>
                        <a:cs typeface="Calibri"/>
                        <a:sym typeface="Calibri"/>
                      </a:endParaRPr>
                    </a:p>
                  </a:txBody>
                  <a:tcPr marT="28575" marB="28575" marR="28575" marL="28575" anchor="ctr"/>
                </a:tc>
              </a:tr>
              <a:tr h="226000">
                <a:tc>
                  <a:txBody>
                    <a:bodyPr/>
                    <a:lstStyle/>
                    <a:p>
                      <a:pPr indent="0" lvl="0" marL="0" marR="0" rtl="0" algn="l">
                        <a:lnSpc>
                          <a:spcPct val="100000"/>
                        </a:lnSpc>
                        <a:spcBef>
                          <a:spcPts val="0"/>
                        </a:spcBef>
                        <a:spcAft>
                          <a:spcPts val="0"/>
                        </a:spcAft>
                        <a:buClr>
                          <a:srgbClr val="000000"/>
                        </a:buClr>
                        <a:buSzPts val="1000"/>
                        <a:buFont typeface="Arial"/>
                        <a:buNone/>
                      </a:pPr>
                      <a:r>
                        <a:rPr b="0" lang="it" sz="1000" u="none" cap="none" strike="noStrike"/>
                        <a:t>Positive variation</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0.095</a:t>
                      </a:r>
                      <a:endParaRPr b="0" sz="1000" u="none" cap="none" strike="noStrike">
                        <a:latin typeface="Calibri"/>
                        <a:ea typeface="Calibri"/>
                        <a:cs typeface="Calibri"/>
                        <a:sym typeface="Calibri"/>
                      </a:endParaRPr>
                    </a:p>
                  </a:txBody>
                  <a:tcPr marT="28575" marB="28575" marR="28575" marL="28575" anchor="ctr"/>
                </a:tc>
                <a:tc>
                  <a:txBody>
                    <a:bodyPr/>
                    <a:lstStyle/>
                    <a:p>
                      <a:pPr indent="0" lvl="0" marL="0" marR="0" rtl="0" algn="ctr">
                        <a:lnSpc>
                          <a:spcPct val="100000"/>
                        </a:lnSpc>
                        <a:spcBef>
                          <a:spcPts val="0"/>
                        </a:spcBef>
                        <a:spcAft>
                          <a:spcPts val="0"/>
                        </a:spcAft>
                        <a:buClr>
                          <a:srgbClr val="000000"/>
                        </a:buClr>
                        <a:buSzPts val="1000"/>
                        <a:buFont typeface="Arial"/>
                        <a:buNone/>
                      </a:pPr>
                      <a:r>
                        <a:rPr b="0" i="0" lang="it" sz="1000" u="none" cap="none" strike="noStrike">
                          <a:solidFill>
                            <a:srgbClr val="000000"/>
                          </a:solidFill>
                          <a:latin typeface="Calibri"/>
                          <a:ea typeface="Calibri"/>
                          <a:cs typeface="Calibri"/>
                          <a:sym typeface="Calibri"/>
                        </a:rPr>
                        <a:t>0.009</a:t>
                      </a:r>
                      <a:endParaRPr sz="1000" u="none" cap="none" strike="noStrike">
                        <a:latin typeface="Calibri"/>
                        <a:ea typeface="Calibri"/>
                        <a:cs typeface="Calibri"/>
                        <a:sym typeface="Calibri"/>
                      </a:endParaRPr>
                    </a:p>
                  </a:txBody>
                  <a:tcPr marT="28575" marB="28575" marR="28575" marL="28575" anchor="ctr"/>
                </a:tc>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g10fb40e64d5_0_0"/>
          <p:cNvSpPr txBox="1"/>
          <p:nvPr>
            <p:ph idx="1" type="body"/>
          </p:nvPr>
        </p:nvSpPr>
        <p:spPr>
          <a:xfrm>
            <a:off x="311700" y="1823725"/>
            <a:ext cx="8520600" cy="1695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it" sz="9600"/>
              <a:t>TH</a:t>
            </a:r>
            <a:r>
              <a:rPr b="1" lang="it" sz="9600"/>
              <a:t>ANK YOU</a:t>
            </a:r>
            <a:endParaRPr b="1" sz="9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g1105cb3a550_0_694"/>
          <p:cNvSpPr txBox="1"/>
          <p:nvPr>
            <p:ph type="title"/>
          </p:nvPr>
        </p:nvSpPr>
        <p:spPr>
          <a:xfrm>
            <a:off x="311700" y="20280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Multi-correlation</a:t>
            </a:r>
            <a:endParaRPr b="1">
              <a:latin typeface="Calibri"/>
              <a:ea typeface="Calibri"/>
              <a:cs typeface="Calibri"/>
              <a:sym typeface="Calibri"/>
            </a:endParaRPr>
          </a:p>
        </p:txBody>
      </p:sp>
      <p:sp>
        <p:nvSpPr>
          <p:cNvPr id="120" name="Google Shape;120;g1105cb3a550_0_694"/>
          <p:cNvSpPr txBox="1"/>
          <p:nvPr>
            <p:ph idx="1" type="body"/>
          </p:nvPr>
        </p:nvSpPr>
        <p:spPr>
          <a:xfrm>
            <a:off x="311700" y="775500"/>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0"/>
              </a:spcAft>
              <a:buClr>
                <a:schemeClr val="dk1"/>
              </a:buClr>
              <a:buSzPts val="1600"/>
              <a:buChar char="●"/>
            </a:pPr>
            <a:r>
              <a:rPr lang="it" sz="1600">
                <a:solidFill>
                  <a:schemeClr val="dk1"/>
                </a:solidFill>
                <a:latin typeface="Calibri"/>
                <a:ea typeface="Calibri"/>
                <a:cs typeface="Calibri"/>
                <a:sym typeface="Calibri"/>
              </a:rPr>
              <a:t>By plotting the covariants against the response variable we noticed that many variables shows high correlation among them. This will affect the models by causing high VIF, collinearity or concurvity.</a:t>
            </a:r>
            <a:endParaRPr sz="1600">
              <a:solidFill>
                <a:schemeClr val="dk1"/>
              </a:solidFill>
              <a:latin typeface="Calibri"/>
              <a:ea typeface="Calibri"/>
              <a:cs typeface="Calibri"/>
              <a:sym typeface="Calibri"/>
            </a:endParaRPr>
          </a:p>
          <a:p>
            <a:pPr indent="-330200" lvl="0" marL="457200" rtl="0" algn="just">
              <a:lnSpc>
                <a:spcPct val="105000"/>
              </a:lnSpc>
              <a:spcBef>
                <a:spcPts val="1000"/>
              </a:spcBef>
              <a:spcAft>
                <a:spcPts val="0"/>
              </a:spcAft>
              <a:buClr>
                <a:schemeClr val="dk1"/>
              </a:buClr>
              <a:buSzPts val="1600"/>
              <a:buFont typeface="Calibri"/>
              <a:buChar char="●"/>
            </a:pPr>
            <a:r>
              <a:rPr lang="it" sz="1600">
                <a:solidFill>
                  <a:schemeClr val="dk1"/>
                </a:solidFill>
                <a:latin typeface="Calibri"/>
                <a:ea typeface="Calibri"/>
                <a:cs typeface="Calibri"/>
                <a:sym typeface="Calibri"/>
              </a:rPr>
              <a:t>As an example, the patients hospitalized and total patients hospitalized are highly correlated as shown in the following scatter plots.</a:t>
            </a:r>
            <a:endParaRPr sz="1600">
              <a:solidFill>
                <a:schemeClr val="dk1"/>
              </a:solidFill>
              <a:latin typeface="Calibri"/>
              <a:ea typeface="Calibri"/>
              <a:cs typeface="Calibri"/>
              <a:sym typeface="Calibri"/>
            </a:endParaRPr>
          </a:p>
          <a:p>
            <a:pPr indent="-330200" lvl="0" marL="457200" rtl="0" algn="just">
              <a:lnSpc>
                <a:spcPct val="105000"/>
              </a:lnSpc>
              <a:spcBef>
                <a:spcPts val="1000"/>
              </a:spcBef>
              <a:spcAft>
                <a:spcPts val="1000"/>
              </a:spcAft>
              <a:buSzPts val="1600"/>
              <a:buChar char="●"/>
            </a:pPr>
            <a:r>
              <a:rPr lang="it" sz="1600"/>
              <a:t>The independence of variables should be examined when fitting the different models.</a:t>
            </a:r>
            <a:endParaRPr sz="1600"/>
          </a:p>
        </p:txBody>
      </p:sp>
      <p:pic>
        <p:nvPicPr>
          <p:cNvPr id="121" name="Google Shape;121;g1105cb3a550_0_694"/>
          <p:cNvPicPr preferRelativeResize="0"/>
          <p:nvPr/>
        </p:nvPicPr>
        <p:blipFill rotWithShape="1">
          <a:blip r:embed="rId3">
            <a:alphaModFix/>
          </a:blip>
          <a:srcRect b="0" l="0" r="0" t="0"/>
          <a:stretch/>
        </p:blipFill>
        <p:spPr>
          <a:xfrm>
            <a:off x="1267700" y="2741448"/>
            <a:ext cx="2650475" cy="2122100"/>
          </a:xfrm>
          <a:prstGeom prst="rect">
            <a:avLst/>
          </a:prstGeom>
          <a:noFill/>
          <a:ln>
            <a:noFill/>
          </a:ln>
        </p:spPr>
      </p:pic>
      <p:pic>
        <p:nvPicPr>
          <p:cNvPr id="122" name="Google Shape;122;g1105cb3a550_0_694"/>
          <p:cNvPicPr preferRelativeResize="0"/>
          <p:nvPr/>
        </p:nvPicPr>
        <p:blipFill rotWithShape="1">
          <a:blip r:embed="rId4">
            <a:alphaModFix/>
          </a:blip>
          <a:srcRect b="0" l="0" r="0" t="0"/>
          <a:stretch/>
        </p:blipFill>
        <p:spPr>
          <a:xfrm>
            <a:off x="4572000" y="2666725"/>
            <a:ext cx="2850549" cy="2282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g1105cb3a550_0_7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Multi-correlation</a:t>
            </a:r>
            <a:endParaRPr b="1">
              <a:latin typeface="Calibri"/>
              <a:ea typeface="Calibri"/>
              <a:cs typeface="Calibri"/>
              <a:sym typeface="Calibri"/>
            </a:endParaRPr>
          </a:p>
        </p:txBody>
      </p:sp>
      <p:sp>
        <p:nvSpPr>
          <p:cNvPr id="128" name="Google Shape;128;g1105cb3a550_0_717"/>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1000"/>
              </a:spcAft>
              <a:buClr>
                <a:schemeClr val="dk1"/>
              </a:buClr>
              <a:buSzPts val="1600"/>
              <a:buChar char="●"/>
            </a:pPr>
            <a:r>
              <a:rPr lang="it" sz="1600">
                <a:solidFill>
                  <a:schemeClr val="dk1"/>
                </a:solidFill>
                <a:latin typeface="Calibri"/>
                <a:ea typeface="Calibri"/>
                <a:cs typeface="Calibri"/>
                <a:sym typeface="Calibri"/>
              </a:rPr>
              <a:t>We decided to examine the multi-correlation factor by using a heat-map plot between all the variables.</a:t>
            </a:r>
            <a:endParaRPr sz="1600">
              <a:solidFill>
                <a:schemeClr val="dk1"/>
              </a:solidFill>
              <a:latin typeface="Calibri"/>
              <a:ea typeface="Calibri"/>
              <a:cs typeface="Calibri"/>
              <a:sym typeface="Calibri"/>
            </a:endParaRPr>
          </a:p>
        </p:txBody>
      </p:sp>
      <p:pic>
        <p:nvPicPr>
          <p:cNvPr descr="Chart, bar chart&#10;&#10;Description automatically generated" id="129" name="Google Shape;129;g1105cb3a550_0_717"/>
          <p:cNvPicPr preferRelativeResize="0"/>
          <p:nvPr/>
        </p:nvPicPr>
        <p:blipFill rotWithShape="1">
          <a:blip r:embed="rId3">
            <a:alphaModFix/>
          </a:blip>
          <a:srcRect b="0" l="0" r="0" t="0"/>
          <a:stretch/>
        </p:blipFill>
        <p:spPr>
          <a:xfrm>
            <a:off x="0" y="2035889"/>
            <a:ext cx="4796700" cy="2651400"/>
          </a:xfrm>
          <a:prstGeom prst="rect">
            <a:avLst/>
          </a:prstGeom>
          <a:noFill/>
          <a:ln>
            <a:noFill/>
          </a:ln>
        </p:spPr>
      </p:pic>
      <p:pic>
        <p:nvPicPr>
          <p:cNvPr descr="Diagram&#10;&#10;Description automatically generated" id="130" name="Google Shape;130;g1105cb3a550_0_717"/>
          <p:cNvPicPr preferRelativeResize="0"/>
          <p:nvPr/>
        </p:nvPicPr>
        <p:blipFill rotWithShape="1">
          <a:blip r:embed="rId4">
            <a:alphaModFix/>
          </a:blip>
          <a:srcRect b="0" l="0" r="0" t="0"/>
          <a:stretch/>
        </p:blipFill>
        <p:spPr>
          <a:xfrm>
            <a:off x="4157716" y="1933539"/>
            <a:ext cx="4731340" cy="21951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1105cb3a550_0_7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Calibri"/>
              <a:buNone/>
            </a:pPr>
            <a:r>
              <a:rPr b="1" lang="it">
                <a:latin typeface="Calibri"/>
                <a:ea typeface="Calibri"/>
                <a:cs typeface="Calibri"/>
                <a:sym typeface="Calibri"/>
              </a:rPr>
              <a:t>Time Series Analysis</a:t>
            </a:r>
            <a:endParaRPr b="1">
              <a:latin typeface="Calibri"/>
              <a:ea typeface="Calibri"/>
              <a:cs typeface="Calibri"/>
              <a:sym typeface="Calibri"/>
            </a:endParaRPr>
          </a:p>
        </p:txBody>
      </p:sp>
      <p:sp>
        <p:nvSpPr>
          <p:cNvPr id="136" name="Google Shape;136;g1105cb3a550_0_737"/>
          <p:cNvSpPr txBox="1"/>
          <p:nvPr>
            <p:ph idx="1" type="body"/>
          </p:nvPr>
        </p:nvSpPr>
        <p:spPr>
          <a:xfrm>
            <a:off x="311700" y="1120075"/>
            <a:ext cx="8520600" cy="35013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5000"/>
              </a:lnSpc>
              <a:spcBef>
                <a:spcPts val="0"/>
              </a:spcBef>
              <a:spcAft>
                <a:spcPts val="0"/>
              </a:spcAft>
              <a:buClr>
                <a:schemeClr val="dk1"/>
              </a:buClr>
              <a:buSzPts val="1600"/>
              <a:buChar char="●"/>
            </a:pPr>
            <a:r>
              <a:rPr lang="it" sz="1600">
                <a:solidFill>
                  <a:schemeClr val="dk1"/>
                </a:solidFill>
                <a:latin typeface="Calibri"/>
                <a:ea typeface="Calibri"/>
                <a:cs typeface="Calibri"/>
                <a:sym typeface="Calibri"/>
              </a:rPr>
              <a:t>Since we are doing a prediction of the response over time, this problem could be treated as a time series problem.</a:t>
            </a:r>
            <a:endParaRPr sz="1600">
              <a:solidFill>
                <a:schemeClr val="dk1"/>
              </a:solidFill>
              <a:latin typeface="Calibri"/>
              <a:ea typeface="Calibri"/>
              <a:cs typeface="Calibri"/>
              <a:sym typeface="Calibri"/>
            </a:endParaRPr>
          </a:p>
          <a:p>
            <a:pPr indent="-330200" lvl="0" marL="457200" rtl="0" algn="just">
              <a:lnSpc>
                <a:spcPct val="105000"/>
              </a:lnSpc>
              <a:spcBef>
                <a:spcPts val="1000"/>
              </a:spcBef>
              <a:spcAft>
                <a:spcPts val="0"/>
              </a:spcAft>
              <a:buClr>
                <a:schemeClr val="dk1"/>
              </a:buClr>
              <a:buSzPts val="1600"/>
              <a:buFont typeface="Calibri"/>
              <a:buChar char="●"/>
            </a:pPr>
            <a:r>
              <a:rPr lang="it" sz="1600">
                <a:solidFill>
                  <a:schemeClr val="dk1"/>
                </a:solidFill>
                <a:latin typeface="Calibri"/>
                <a:ea typeface="Calibri"/>
                <a:cs typeface="Calibri"/>
                <a:sym typeface="Calibri"/>
              </a:rPr>
              <a:t>We decided to not use the time series analysis, since we do not have enough data over the time. So we did not consider dates when solving our problem.</a:t>
            </a:r>
            <a:endParaRPr sz="1600">
              <a:solidFill>
                <a:schemeClr val="dk1"/>
              </a:solidFill>
              <a:latin typeface="Calibri"/>
              <a:ea typeface="Calibri"/>
              <a:cs typeface="Calibri"/>
              <a:sym typeface="Calibri"/>
            </a:endParaRPr>
          </a:p>
          <a:p>
            <a:pPr indent="-330200" lvl="0" marL="457200" rtl="0" algn="just">
              <a:lnSpc>
                <a:spcPct val="105000"/>
              </a:lnSpc>
              <a:spcBef>
                <a:spcPts val="1000"/>
              </a:spcBef>
              <a:spcAft>
                <a:spcPts val="1000"/>
              </a:spcAft>
              <a:buClr>
                <a:schemeClr val="dk1"/>
              </a:buClr>
              <a:buSzPts val="1600"/>
              <a:buFont typeface="Calibri"/>
              <a:buChar char="●"/>
            </a:pPr>
            <a:r>
              <a:rPr lang="it" sz="1600">
                <a:solidFill>
                  <a:schemeClr val="dk1"/>
                </a:solidFill>
                <a:latin typeface="Calibri"/>
                <a:ea typeface="Calibri"/>
                <a:cs typeface="Calibri"/>
                <a:sym typeface="Calibri"/>
              </a:rPr>
              <a:t>Our prediction of the response variable was based only on the covariates related to the illness and patients statistics.</a:t>
            </a:r>
            <a:endParaRPr sz="16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AFA"/>
        </a:solidFill>
      </p:bgPr>
    </p:bg>
    <p:spTree>
      <p:nvGrpSpPr>
        <p:cNvPr id="140" name="Shape 140"/>
        <p:cNvGrpSpPr/>
        <p:nvPr/>
      </p:nvGrpSpPr>
      <p:grpSpPr>
        <a:xfrm>
          <a:off x="0" y="0"/>
          <a:ext cx="0" cy="0"/>
          <a:chOff x="0" y="0"/>
          <a:chExt cx="0" cy="0"/>
        </a:xfrm>
      </p:grpSpPr>
      <p:sp>
        <p:nvSpPr>
          <p:cNvPr id="141" name="Google Shape;141;g1105cb3a550_0_742"/>
          <p:cNvSpPr txBox="1"/>
          <p:nvPr>
            <p:ph type="ctrTitle"/>
          </p:nvPr>
        </p:nvSpPr>
        <p:spPr>
          <a:xfrm>
            <a:off x="1143000" y="1676400"/>
            <a:ext cx="6858000" cy="17907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Clr>
                <a:schemeClr val="dk1"/>
              </a:buClr>
              <a:buSzPts val="5200"/>
              <a:buFont typeface="Raleway"/>
              <a:buNone/>
            </a:pPr>
            <a:r>
              <a:rPr b="1" lang="it">
                <a:latin typeface="Raleway"/>
                <a:ea typeface="Raleway"/>
                <a:cs typeface="Raleway"/>
                <a:sym typeface="Raleway"/>
              </a:rPr>
              <a:t>Linear Regression </a:t>
            </a:r>
            <a:endParaRPr b="1">
              <a:latin typeface="Raleway"/>
              <a:ea typeface="Raleway"/>
              <a:cs typeface="Raleway"/>
              <a:sym typeface="Raleway"/>
            </a:endParaRPr>
          </a:p>
          <a:p>
            <a:pPr indent="0" lvl="0" marL="0" rtl="0" algn="ctr">
              <a:lnSpc>
                <a:spcPct val="100000"/>
              </a:lnSpc>
              <a:spcBef>
                <a:spcPts val="0"/>
              </a:spcBef>
              <a:spcAft>
                <a:spcPts val="0"/>
              </a:spcAft>
              <a:buClr>
                <a:schemeClr val="dk1"/>
              </a:buClr>
              <a:buSzPts val="5200"/>
              <a:buFont typeface="Raleway"/>
              <a:buNone/>
            </a:pPr>
            <a:r>
              <a:rPr b="1" lang="it">
                <a:latin typeface="Raleway"/>
                <a:ea typeface="Raleway"/>
                <a:cs typeface="Raleway"/>
                <a:sym typeface="Raleway"/>
              </a:rPr>
              <a:t>Model</a:t>
            </a:r>
            <a:endParaRPr b="1">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